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Lst>
  <p:sldSz cx="18288000" cy="10287000"/>
  <p:notesSz cx="6858000" cy="9144000"/>
  <p:embeddedFontLst>
    <p:embeddedFont>
      <p:font typeface="Alike Bold" charset="1" panose="02000000000000000000"/>
      <p:regular r:id="rId12"/>
    </p:embeddedFont>
    <p:embeddedFont>
      <p:font typeface="Alice" charset="1" panose="00000500000000000000"/>
      <p:regular r:id="rId13"/>
    </p:embeddedFont>
    <p:embeddedFont>
      <p:font typeface="Alice Bold" charset="1" panose="0000050000000000000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7.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http://www.sectransecurity.com" TargetMode="External" Type="http://schemas.openxmlformats.org/officeDocument/2006/relationships/hyperlink"/><Relationship Id="rId11" Target="https://www.apexcustomsoftware.com" TargetMode="External" Type="http://schemas.openxmlformats.org/officeDocument/2006/relationships/hyperlink"/><Relationship Id="rId2" Target="../media/image4.jpe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12.png" Type="http://schemas.openxmlformats.org/officeDocument/2006/relationships/image"/><Relationship Id="rId8" Target="../media/image13.svg" Type="http://schemas.openxmlformats.org/officeDocument/2006/relationships/image"/><Relationship Id="rId9" Target="https://www.apexcustomsoftware.com"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A96227"/>
        </a:solidFill>
      </p:bgPr>
    </p:bg>
    <p:spTree>
      <p:nvGrpSpPr>
        <p:cNvPr id="1" name=""/>
        <p:cNvGrpSpPr/>
        <p:nvPr/>
      </p:nvGrpSpPr>
      <p:grpSpPr>
        <a:xfrm>
          <a:off x="0" y="0"/>
          <a:ext cx="0" cy="0"/>
          <a:chOff x="0" y="0"/>
          <a:chExt cx="0" cy="0"/>
        </a:xfrm>
      </p:grpSpPr>
      <p:sp>
        <p:nvSpPr>
          <p:cNvPr name="Freeform 2" id="2"/>
          <p:cNvSpPr/>
          <p:nvPr/>
        </p:nvSpPr>
        <p:spPr>
          <a:xfrm flipH="false" flipV="false" rot="0">
            <a:off x="3082004" y="3764678"/>
            <a:ext cx="12123991" cy="5929734"/>
          </a:xfrm>
          <a:custGeom>
            <a:avLst/>
            <a:gdLst/>
            <a:ahLst/>
            <a:cxnLst/>
            <a:rect r="r" b="b" t="t" l="l"/>
            <a:pathLst>
              <a:path h="5929734" w="12123991">
                <a:moveTo>
                  <a:pt x="0" y="0"/>
                </a:moveTo>
                <a:lnTo>
                  <a:pt x="12123992" y="0"/>
                </a:lnTo>
                <a:lnTo>
                  <a:pt x="12123992" y="5929733"/>
                </a:lnTo>
                <a:lnTo>
                  <a:pt x="0" y="592973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0" y="0"/>
            <a:ext cx="18288000" cy="3191833"/>
            <a:chOff x="0" y="0"/>
            <a:chExt cx="4816593" cy="840647"/>
          </a:xfrm>
        </p:grpSpPr>
        <p:sp>
          <p:nvSpPr>
            <p:cNvPr name="Freeform 4" id="4"/>
            <p:cNvSpPr/>
            <p:nvPr/>
          </p:nvSpPr>
          <p:spPr>
            <a:xfrm flipH="false" flipV="false" rot="0">
              <a:off x="0" y="0"/>
              <a:ext cx="4816592" cy="840647"/>
            </a:xfrm>
            <a:custGeom>
              <a:avLst/>
              <a:gdLst/>
              <a:ahLst/>
              <a:cxnLst/>
              <a:rect r="r" b="b" t="t" l="l"/>
              <a:pathLst>
                <a:path h="840647" w="4816592">
                  <a:moveTo>
                    <a:pt x="0" y="0"/>
                  </a:moveTo>
                  <a:lnTo>
                    <a:pt x="4816592" y="0"/>
                  </a:lnTo>
                  <a:lnTo>
                    <a:pt x="4816592" y="840647"/>
                  </a:lnTo>
                  <a:lnTo>
                    <a:pt x="0" y="840647"/>
                  </a:lnTo>
                  <a:close/>
                </a:path>
              </a:pathLst>
            </a:custGeom>
            <a:solidFill>
              <a:srgbClr val="FEFFFE"/>
            </a:solidFill>
          </p:spPr>
        </p:sp>
        <p:sp>
          <p:nvSpPr>
            <p:cNvPr name="TextBox 5" id="5"/>
            <p:cNvSpPr txBox="true"/>
            <p:nvPr/>
          </p:nvSpPr>
          <p:spPr>
            <a:xfrm>
              <a:off x="0" y="-38100"/>
              <a:ext cx="4816593" cy="878747"/>
            </a:xfrm>
            <a:prstGeom prst="rect">
              <a:avLst/>
            </a:prstGeom>
          </p:spPr>
          <p:txBody>
            <a:bodyPr anchor="ctr" rtlCol="false" tIns="50800" lIns="50800" bIns="50800" rIns="50800"/>
            <a:lstStyle/>
            <a:p>
              <a:pPr algn="ctr">
                <a:lnSpc>
                  <a:spcPts val="2659"/>
                </a:lnSpc>
                <a:spcBef>
                  <a:spcPct val="0"/>
                </a:spcBef>
              </a:pPr>
            </a:p>
          </p:txBody>
        </p:sp>
      </p:grpSp>
      <p:sp>
        <p:nvSpPr>
          <p:cNvPr name="Freeform 6" id="6"/>
          <p:cNvSpPr/>
          <p:nvPr/>
        </p:nvSpPr>
        <p:spPr>
          <a:xfrm flipH="false" flipV="false" rot="0">
            <a:off x="5164424" y="-299804"/>
            <a:ext cx="7161195" cy="3491637"/>
          </a:xfrm>
          <a:custGeom>
            <a:avLst/>
            <a:gdLst/>
            <a:ahLst/>
            <a:cxnLst/>
            <a:rect r="r" b="b" t="t" l="l"/>
            <a:pathLst>
              <a:path h="3491637" w="7161195">
                <a:moveTo>
                  <a:pt x="0" y="0"/>
                </a:moveTo>
                <a:lnTo>
                  <a:pt x="7161195" y="0"/>
                </a:lnTo>
                <a:lnTo>
                  <a:pt x="7161195" y="3491637"/>
                </a:lnTo>
                <a:lnTo>
                  <a:pt x="0" y="3491637"/>
                </a:lnTo>
                <a:lnTo>
                  <a:pt x="0" y="0"/>
                </a:lnTo>
                <a:close/>
              </a:path>
            </a:pathLst>
          </a:custGeom>
          <a:blipFill>
            <a:blip r:embed="rId4"/>
            <a:stretch>
              <a:fillRect l="0" t="-43141" r="0" b="-61953"/>
            </a:stretch>
          </a:blipFill>
        </p:spPr>
      </p:sp>
      <p:sp>
        <p:nvSpPr>
          <p:cNvPr name="TextBox 7" id="7"/>
          <p:cNvSpPr txBox="true"/>
          <p:nvPr/>
        </p:nvSpPr>
        <p:spPr>
          <a:xfrm rot="0">
            <a:off x="4307869" y="5426890"/>
            <a:ext cx="9672261" cy="10361968"/>
          </a:xfrm>
          <a:prstGeom prst="rect">
            <a:avLst/>
          </a:prstGeom>
        </p:spPr>
        <p:txBody>
          <a:bodyPr anchor="t" rtlCol="false" tIns="0" lIns="0" bIns="0" rIns="0">
            <a:spAutoFit/>
          </a:bodyPr>
          <a:lstStyle/>
          <a:p>
            <a:pPr algn="ctr">
              <a:lnSpc>
                <a:spcPts val="6892"/>
              </a:lnSpc>
            </a:pPr>
            <a:r>
              <a:rPr lang="en-US" sz="4923" spc="-54">
                <a:solidFill>
                  <a:srgbClr val="F6FBFB"/>
                </a:solidFill>
                <a:latin typeface="Alike Bold"/>
                <a:ea typeface="Alike Bold"/>
                <a:cs typeface="Alike Bold"/>
                <a:sym typeface="Alike Bold"/>
              </a:rPr>
              <a:t>How Self Service ATM Machines Support Scalable Operations</a:t>
            </a:r>
          </a:p>
          <a:p>
            <a:pPr algn="ctr">
              <a:lnSpc>
                <a:spcPts val="6892"/>
              </a:lnSpc>
            </a:pPr>
          </a:p>
          <a:p>
            <a:pPr algn="ctr">
              <a:lnSpc>
                <a:spcPts val="6892"/>
              </a:lnSpc>
            </a:pPr>
          </a:p>
          <a:p>
            <a:pPr algn="ctr">
              <a:lnSpc>
                <a:spcPts val="6892"/>
              </a:lnSpc>
            </a:pPr>
          </a:p>
          <a:p>
            <a:pPr algn="ctr">
              <a:lnSpc>
                <a:spcPts val="6892"/>
              </a:lnSpc>
            </a:pPr>
          </a:p>
          <a:p>
            <a:pPr algn="ctr">
              <a:lnSpc>
                <a:spcPts val="6892"/>
              </a:lnSpc>
            </a:pPr>
          </a:p>
          <a:p>
            <a:pPr algn="ctr">
              <a:lnSpc>
                <a:spcPts val="6892"/>
              </a:lnSpc>
            </a:pPr>
          </a:p>
          <a:p>
            <a:pPr algn="ctr">
              <a:lnSpc>
                <a:spcPts val="6892"/>
              </a:lnSpc>
            </a:pPr>
          </a:p>
          <a:p>
            <a:pPr algn="ctr">
              <a:lnSpc>
                <a:spcPts val="6892"/>
              </a:lnSpc>
            </a:pPr>
          </a:p>
          <a:p>
            <a:pPr algn="ctr">
              <a:lnSpc>
                <a:spcPts val="6892"/>
              </a:lnSpc>
            </a:pPr>
          </a:p>
          <a:p>
            <a:pPr algn="ctr">
              <a:lnSpc>
                <a:spcPts val="6892"/>
              </a:lnSpc>
              <a:spcBef>
                <a:spcPct val="0"/>
              </a:spcBef>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A96227"/>
        </a:solidFill>
      </p:bgPr>
    </p:bg>
    <p:spTree>
      <p:nvGrpSpPr>
        <p:cNvPr id="1" name=""/>
        <p:cNvGrpSpPr/>
        <p:nvPr/>
      </p:nvGrpSpPr>
      <p:grpSpPr>
        <a:xfrm>
          <a:off x="0" y="0"/>
          <a:ext cx="0" cy="0"/>
          <a:chOff x="0" y="0"/>
          <a:chExt cx="0" cy="0"/>
        </a:xfrm>
      </p:grpSpPr>
      <p:sp>
        <p:nvSpPr>
          <p:cNvPr name="Freeform 2" id="2"/>
          <p:cNvSpPr/>
          <p:nvPr/>
        </p:nvSpPr>
        <p:spPr>
          <a:xfrm flipH="false" flipV="false" rot="0">
            <a:off x="0" y="-440443"/>
            <a:ext cx="18288000" cy="2938285"/>
          </a:xfrm>
          <a:custGeom>
            <a:avLst/>
            <a:gdLst/>
            <a:ahLst/>
            <a:cxnLst/>
            <a:rect r="r" b="b" t="t" l="l"/>
            <a:pathLst>
              <a:path h="2938285" w="18288000">
                <a:moveTo>
                  <a:pt x="0" y="0"/>
                </a:moveTo>
                <a:lnTo>
                  <a:pt x="18288000" y="0"/>
                </a:lnTo>
                <a:lnTo>
                  <a:pt x="18288000" y="2938286"/>
                </a:lnTo>
                <a:lnTo>
                  <a:pt x="0" y="2938286"/>
                </a:lnTo>
                <a:lnTo>
                  <a:pt x="0" y="0"/>
                </a:lnTo>
                <a:close/>
              </a:path>
            </a:pathLst>
          </a:custGeom>
          <a:blipFill>
            <a:blip r:embed="rId2"/>
            <a:stretch>
              <a:fillRect l="0" t="-261201" r="0" b="-261201"/>
            </a:stretch>
          </a:blipFill>
        </p:spPr>
      </p:sp>
      <p:sp>
        <p:nvSpPr>
          <p:cNvPr name="Freeform 3" id="3"/>
          <p:cNvSpPr/>
          <p:nvPr/>
        </p:nvSpPr>
        <p:spPr>
          <a:xfrm flipH="false" flipV="false" rot="0">
            <a:off x="10455098" y="4114250"/>
            <a:ext cx="7241981" cy="4232887"/>
          </a:xfrm>
          <a:custGeom>
            <a:avLst/>
            <a:gdLst/>
            <a:ahLst/>
            <a:cxnLst/>
            <a:rect r="r" b="b" t="t" l="l"/>
            <a:pathLst>
              <a:path h="4232887" w="7241981">
                <a:moveTo>
                  <a:pt x="0" y="0"/>
                </a:moveTo>
                <a:lnTo>
                  <a:pt x="7241981" y="0"/>
                </a:lnTo>
                <a:lnTo>
                  <a:pt x="7241981" y="4232887"/>
                </a:lnTo>
                <a:lnTo>
                  <a:pt x="0" y="4232887"/>
                </a:lnTo>
                <a:lnTo>
                  <a:pt x="0" y="0"/>
                </a:lnTo>
                <a:close/>
              </a:path>
            </a:pathLst>
          </a:custGeom>
          <a:blipFill>
            <a:blip r:embed="rId3"/>
            <a:stretch>
              <a:fillRect l="0" t="0" r="0" b="0"/>
            </a:stretch>
          </a:blipFill>
        </p:spPr>
      </p:sp>
      <p:sp>
        <p:nvSpPr>
          <p:cNvPr name="TextBox 4" id="4"/>
          <p:cNvSpPr txBox="true"/>
          <p:nvPr/>
        </p:nvSpPr>
        <p:spPr>
          <a:xfrm rot="0">
            <a:off x="1249752" y="3862415"/>
            <a:ext cx="8704913" cy="6368415"/>
          </a:xfrm>
          <a:prstGeom prst="rect">
            <a:avLst/>
          </a:prstGeom>
        </p:spPr>
        <p:txBody>
          <a:bodyPr anchor="t" rtlCol="false" tIns="0" lIns="0" bIns="0" rIns="0">
            <a:spAutoFit/>
          </a:bodyPr>
          <a:lstStyle/>
          <a:p>
            <a:pPr algn="just">
              <a:lnSpc>
                <a:spcPts val="4649"/>
              </a:lnSpc>
            </a:pPr>
            <a:r>
              <a:rPr lang="en-US" sz="3099" spc="-9">
                <a:solidFill>
                  <a:srgbClr val="000000"/>
                </a:solidFill>
                <a:latin typeface="Alice"/>
                <a:ea typeface="Alice"/>
                <a:cs typeface="Alice"/>
                <a:sym typeface="Alice"/>
              </a:rPr>
              <a:t>Self-service ATM machines help create that structure. They reduce the need for manual handling. They also cut down on delays. Instead of waiting for end of day processes, transactions happen in real time. Think about it. A store manager should not spend hours counting cash. That time is better spent running the business. These machines shift the workload in a smart way.</a:t>
            </a:r>
          </a:p>
          <a:p>
            <a:pPr algn="just">
              <a:lnSpc>
                <a:spcPts val="4649"/>
              </a:lnSpc>
              <a:spcBef>
                <a:spcPct val="0"/>
              </a:spcBef>
            </a:pPr>
          </a:p>
          <a:p>
            <a:pPr algn="just">
              <a:lnSpc>
                <a:spcPts val="4649"/>
              </a:lnSpc>
              <a:spcBef>
                <a:spcPct val="0"/>
              </a:spcBef>
            </a:pPr>
          </a:p>
        </p:txBody>
      </p:sp>
      <p:sp>
        <p:nvSpPr>
          <p:cNvPr name="TextBox 5" id="5"/>
          <p:cNvSpPr txBox="true"/>
          <p:nvPr/>
        </p:nvSpPr>
        <p:spPr>
          <a:xfrm rot="0">
            <a:off x="1248369" y="419142"/>
            <a:ext cx="15788496" cy="1739900"/>
          </a:xfrm>
          <a:prstGeom prst="rect">
            <a:avLst/>
          </a:prstGeom>
        </p:spPr>
        <p:txBody>
          <a:bodyPr anchor="t" rtlCol="false" tIns="0" lIns="0" bIns="0" rIns="0">
            <a:spAutoFit/>
          </a:bodyPr>
          <a:lstStyle/>
          <a:p>
            <a:pPr algn="ctr">
              <a:lnSpc>
                <a:spcPts val="7000"/>
              </a:lnSpc>
            </a:pPr>
            <a:r>
              <a:rPr lang="en-US" sz="5000" spc="-15">
                <a:solidFill>
                  <a:srgbClr val="2D2D2D"/>
                </a:solidFill>
                <a:latin typeface="Alike Bold"/>
                <a:ea typeface="Alike Bold"/>
                <a:cs typeface="Alike Bold"/>
                <a:sym typeface="Alike Bold"/>
              </a:rPr>
              <a:t>Start with a Clear Objective</a:t>
            </a:r>
          </a:p>
          <a:p>
            <a:pPr algn="ctr">
              <a:lnSpc>
                <a:spcPts val="7000"/>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A96227"/>
        </a:solidFill>
      </p:bgPr>
    </p:bg>
    <p:spTree>
      <p:nvGrpSpPr>
        <p:cNvPr id="1" name=""/>
        <p:cNvGrpSpPr/>
        <p:nvPr/>
      </p:nvGrpSpPr>
      <p:grpSpPr>
        <a:xfrm>
          <a:off x="0" y="0"/>
          <a:ext cx="0" cy="0"/>
          <a:chOff x="0" y="0"/>
          <a:chExt cx="0" cy="0"/>
        </a:xfrm>
      </p:grpSpPr>
      <p:sp>
        <p:nvSpPr>
          <p:cNvPr name="Freeform 2" id="2"/>
          <p:cNvSpPr/>
          <p:nvPr/>
        </p:nvSpPr>
        <p:spPr>
          <a:xfrm flipH="false" flipV="false" rot="0">
            <a:off x="0" y="-440443"/>
            <a:ext cx="18288000" cy="2938285"/>
          </a:xfrm>
          <a:custGeom>
            <a:avLst/>
            <a:gdLst/>
            <a:ahLst/>
            <a:cxnLst/>
            <a:rect r="r" b="b" t="t" l="l"/>
            <a:pathLst>
              <a:path h="2938285" w="18288000">
                <a:moveTo>
                  <a:pt x="0" y="0"/>
                </a:moveTo>
                <a:lnTo>
                  <a:pt x="18288000" y="0"/>
                </a:lnTo>
                <a:lnTo>
                  <a:pt x="18288000" y="2938286"/>
                </a:lnTo>
                <a:lnTo>
                  <a:pt x="0" y="2938286"/>
                </a:lnTo>
                <a:lnTo>
                  <a:pt x="0" y="0"/>
                </a:lnTo>
                <a:close/>
              </a:path>
            </a:pathLst>
          </a:custGeom>
          <a:blipFill>
            <a:blip r:embed="rId2"/>
            <a:stretch>
              <a:fillRect l="0" t="-261201" r="0" b="-261201"/>
            </a:stretch>
          </a:blipFill>
        </p:spPr>
      </p:sp>
      <p:sp>
        <p:nvSpPr>
          <p:cNvPr name="Freeform 3" id="3"/>
          <p:cNvSpPr/>
          <p:nvPr/>
        </p:nvSpPr>
        <p:spPr>
          <a:xfrm flipH="false" flipV="false" rot="0">
            <a:off x="11035096" y="3934388"/>
            <a:ext cx="6530926" cy="3724464"/>
          </a:xfrm>
          <a:custGeom>
            <a:avLst/>
            <a:gdLst/>
            <a:ahLst/>
            <a:cxnLst/>
            <a:rect r="r" b="b" t="t" l="l"/>
            <a:pathLst>
              <a:path h="3724464" w="6530926">
                <a:moveTo>
                  <a:pt x="0" y="0"/>
                </a:moveTo>
                <a:lnTo>
                  <a:pt x="6530927" y="0"/>
                </a:lnTo>
                <a:lnTo>
                  <a:pt x="6530927" y="3724464"/>
                </a:lnTo>
                <a:lnTo>
                  <a:pt x="0" y="3724464"/>
                </a:lnTo>
                <a:lnTo>
                  <a:pt x="0" y="0"/>
                </a:lnTo>
                <a:close/>
              </a:path>
            </a:pathLst>
          </a:custGeom>
          <a:blipFill>
            <a:blip r:embed="rId3"/>
            <a:stretch>
              <a:fillRect l="0" t="0" r="0" b="0"/>
            </a:stretch>
          </a:blipFill>
        </p:spPr>
      </p:sp>
      <p:sp>
        <p:nvSpPr>
          <p:cNvPr name="TextBox 4" id="4"/>
          <p:cNvSpPr txBox="true"/>
          <p:nvPr/>
        </p:nvSpPr>
        <p:spPr>
          <a:xfrm rot="0">
            <a:off x="1248369" y="359606"/>
            <a:ext cx="15788496" cy="1739900"/>
          </a:xfrm>
          <a:prstGeom prst="rect">
            <a:avLst/>
          </a:prstGeom>
        </p:spPr>
        <p:txBody>
          <a:bodyPr anchor="t" rtlCol="false" tIns="0" lIns="0" bIns="0" rIns="0">
            <a:spAutoFit/>
          </a:bodyPr>
          <a:lstStyle/>
          <a:p>
            <a:pPr algn="ctr">
              <a:lnSpc>
                <a:spcPts val="7000"/>
              </a:lnSpc>
            </a:pPr>
            <a:r>
              <a:rPr lang="en-US" sz="5000" spc="-15">
                <a:solidFill>
                  <a:srgbClr val="2D2D2D"/>
                </a:solidFill>
                <a:latin typeface="Alike Bold"/>
                <a:ea typeface="Alike Bold"/>
                <a:cs typeface="Alike Bold"/>
                <a:sym typeface="Alike Bold"/>
              </a:rPr>
              <a:t>A Day in the Life of a Growing Business</a:t>
            </a:r>
          </a:p>
          <a:p>
            <a:pPr algn="ctr">
              <a:lnSpc>
                <a:spcPts val="7000"/>
              </a:lnSpc>
            </a:pPr>
          </a:p>
        </p:txBody>
      </p:sp>
      <p:sp>
        <p:nvSpPr>
          <p:cNvPr name="TextBox 5" id="5"/>
          <p:cNvSpPr txBox="true"/>
          <p:nvPr/>
        </p:nvSpPr>
        <p:spPr>
          <a:xfrm rot="0">
            <a:off x="1248369" y="3867713"/>
            <a:ext cx="8985168" cy="4874260"/>
          </a:xfrm>
          <a:prstGeom prst="rect">
            <a:avLst/>
          </a:prstGeom>
        </p:spPr>
        <p:txBody>
          <a:bodyPr anchor="t" rtlCol="false" tIns="0" lIns="0" bIns="0" rIns="0">
            <a:spAutoFit/>
          </a:bodyPr>
          <a:lstStyle/>
          <a:p>
            <a:pPr algn="just">
              <a:lnSpc>
                <a:spcPts val="4339"/>
              </a:lnSpc>
            </a:pPr>
            <a:r>
              <a:rPr lang="en-US" sz="3099" spc="-9">
                <a:solidFill>
                  <a:srgbClr val="000000"/>
                </a:solidFill>
                <a:latin typeface="Alice"/>
                <a:ea typeface="Alice"/>
                <a:cs typeface="Alice"/>
                <a:sym typeface="Alice"/>
              </a:rPr>
              <a:t>Let’</a:t>
            </a:r>
            <a:r>
              <a:rPr lang="en-US" sz="3099" spc="-9">
                <a:solidFill>
                  <a:srgbClr val="000000"/>
                </a:solidFill>
                <a:latin typeface="Alice"/>
                <a:ea typeface="Alice"/>
                <a:cs typeface="Alice"/>
                <a:sym typeface="Alice"/>
              </a:rPr>
              <a:t>s make it real. A retail chain opens five new locations. Sales increase. Cash volume grows. But the process stays the same. Manual counting. Delayed deposits. Long closing hours. Now add self-service ATM machines into the mix. Staff deposit cash during the day. The system records everything. Reports are ready without extra effort.</a:t>
            </a:r>
          </a:p>
          <a:p>
            <a:pPr algn="just">
              <a:lnSpc>
                <a:spcPts val="4339"/>
              </a:lnSpc>
              <a:spcBef>
                <a:spcPct val="0"/>
              </a:spcBef>
            </a:pPr>
          </a:p>
          <a:p>
            <a:pPr algn="just">
              <a:lnSpc>
                <a:spcPts val="4339"/>
              </a:lnSpc>
              <a:spcBef>
                <a:spcPct val="0"/>
              </a:spcBef>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A96227"/>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2938285"/>
          </a:xfrm>
          <a:custGeom>
            <a:avLst/>
            <a:gdLst/>
            <a:ahLst/>
            <a:cxnLst/>
            <a:rect r="r" b="b" t="t" l="l"/>
            <a:pathLst>
              <a:path h="2938285" w="18288000">
                <a:moveTo>
                  <a:pt x="0" y="0"/>
                </a:moveTo>
                <a:lnTo>
                  <a:pt x="18288000" y="0"/>
                </a:lnTo>
                <a:lnTo>
                  <a:pt x="18288000" y="2938285"/>
                </a:lnTo>
                <a:lnTo>
                  <a:pt x="0" y="2938285"/>
                </a:lnTo>
                <a:lnTo>
                  <a:pt x="0" y="0"/>
                </a:lnTo>
                <a:close/>
              </a:path>
            </a:pathLst>
          </a:custGeom>
          <a:blipFill>
            <a:blip r:embed="rId2"/>
            <a:stretch>
              <a:fillRect l="0" t="-261201" r="0" b="-261201"/>
            </a:stretch>
          </a:blipFill>
        </p:spPr>
      </p:sp>
      <p:sp>
        <p:nvSpPr>
          <p:cNvPr name="Freeform 3" id="3"/>
          <p:cNvSpPr/>
          <p:nvPr/>
        </p:nvSpPr>
        <p:spPr>
          <a:xfrm flipH="false" flipV="false" rot="0">
            <a:off x="11298745" y="4010458"/>
            <a:ext cx="6329165" cy="3305812"/>
          </a:xfrm>
          <a:custGeom>
            <a:avLst/>
            <a:gdLst/>
            <a:ahLst/>
            <a:cxnLst/>
            <a:rect r="r" b="b" t="t" l="l"/>
            <a:pathLst>
              <a:path h="3305812" w="6329165">
                <a:moveTo>
                  <a:pt x="0" y="0"/>
                </a:moveTo>
                <a:lnTo>
                  <a:pt x="6329166" y="0"/>
                </a:lnTo>
                <a:lnTo>
                  <a:pt x="6329166" y="3305812"/>
                </a:lnTo>
                <a:lnTo>
                  <a:pt x="0" y="3305812"/>
                </a:lnTo>
                <a:lnTo>
                  <a:pt x="0" y="0"/>
                </a:lnTo>
                <a:close/>
              </a:path>
            </a:pathLst>
          </a:custGeom>
          <a:blipFill>
            <a:blip r:embed="rId3"/>
            <a:stretch>
              <a:fillRect l="-15773" t="0" r="-25392" b="0"/>
            </a:stretch>
          </a:blipFill>
        </p:spPr>
      </p:sp>
      <p:sp>
        <p:nvSpPr>
          <p:cNvPr name="TextBox 4" id="4"/>
          <p:cNvSpPr txBox="true"/>
          <p:nvPr/>
        </p:nvSpPr>
        <p:spPr>
          <a:xfrm rot="0">
            <a:off x="1431347" y="3915208"/>
            <a:ext cx="8742378" cy="5296373"/>
          </a:xfrm>
          <a:prstGeom prst="rect">
            <a:avLst/>
          </a:prstGeom>
        </p:spPr>
        <p:txBody>
          <a:bodyPr anchor="t" rtlCol="false" tIns="0" lIns="0" bIns="0" rIns="0">
            <a:spAutoFit/>
          </a:bodyPr>
          <a:lstStyle/>
          <a:p>
            <a:pPr algn="just">
              <a:lnSpc>
                <a:spcPts val="4653"/>
              </a:lnSpc>
            </a:pPr>
            <a:r>
              <a:rPr lang="en-US" sz="3102" spc="-9">
                <a:solidFill>
                  <a:srgbClr val="000000"/>
                </a:solidFill>
                <a:latin typeface="Alice"/>
                <a:ea typeface="Alice"/>
                <a:cs typeface="Alice"/>
                <a:sym typeface="Alice"/>
              </a:rPr>
              <a:t>Sp</a:t>
            </a:r>
            <a:r>
              <a:rPr lang="en-US" sz="3102" spc="-9">
                <a:solidFill>
                  <a:srgbClr val="000000"/>
                </a:solidFill>
                <a:latin typeface="Alice"/>
                <a:ea typeface="Alice"/>
                <a:cs typeface="Alice"/>
                <a:sym typeface="Alice"/>
              </a:rPr>
              <a:t>eed without accuracy creates problems. Accuracy without speed slows things down. Businesses need both. Self-service machines handle this balance well. They count fast and record every detail. That means fewer mistakes and faster reporting.</a:t>
            </a:r>
          </a:p>
          <a:p>
            <a:pPr algn="just">
              <a:lnSpc>
                <a:spcPts val="4653"/>
              </a:lnSpc>
            </a:pPr>
          </a:p>
          <a:p>
            <a:pPr algn="just">
              <a:lnSpc>
                <a:spcPts val="4653"/>
              </a:lnSpc>
            </a:pPr>
          </a:p>
          <a:p>
            <a:pPr algn="just">
              <a:lnSpc>
                <a:spcPts val="4653"/>
              </a:lnSpc>
            </a:pPr>
          </a:p>
        </p:txBody>
      </p:sp>
      <p:sp>
        <p:nvSpPr>
          <p:cNvPr name="TextBox 5" id="5"/>
          <p:cNvSpPr txBox="true"/>
          <p:nvPr/>
        </p:nvSpPr>
        <p:spPr>
          <a:xfrm rot="0">
            <a:off x="1431347" y="547069"/>
            <a:ext cx="15425307" cy="1801495"/>
          </a:xfrm>
          <a:prstGeom prst="rect">
            <a:avLst/>
          </a:prstGeom>
        </p:spPr>
        <p:txBody>
          <a:bodyPr anchor="t" rtlCol="false" tIns="0" lIns="0" bIns="0" rIns="0">
            <a:spAutoFit/>
          </a:bodyPr>
          <a:lstStyle/>
          <a:p>
            <a:pPr algn="ctr">
              <a:lnSpc>
                <a:spcPts val="7279"/>
              </a:lnSpc>
            </a:pPr>
            <a:r>
              <a:rPr lang="en-US" sz="5199" spc="-15">
                <a:solidFill>
                  <a:srgbClr val="2D2D2D"/>
                </a:solidFill>
                <a:latin typeface="Alike Bold"/>
                <a:ea typeface="Alike Bold"/>
                <a:cs typeface="Alike Bold"/>
                <a:sym typeface="Alike Bold"/>
              </a:rPr>
              <a:t>Why Accuracy and Speed Go Hand in Hand</a:t>
            </a:r>
          </a:p>
          <a:p>
            <a:pPr algn="ctr">
              <a:lnSpc>
                <a:spcPts val="7279"/>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A96227"/>
        </a:solidFill>
      </p:bgPr>
    </p:bg>
    <p:spTree>
      <p:nvGrpSpPr>
        <p:cNvPr id="1" name=""/>
        <p:cNvGrpSpPr/>
        <p:nvPr/>
      </p:nvGrpSpPr>
      <p:grpSpPr>
        <a:xfrm>
          <a:off x="0" y="0"/>
          <a:ext cx="0" cy="0"/>
          <a:chOff x="0" y="0"/>
          <a:chExt cx="0" cy="0"/>
        </a:xfrm>
      </p:grpSpPr>
      <p:sp>
        <p:nvSpPr>
          <p:cNvPr name="Freeform 2" id="2"/>
          <p:cNvSpPr/>
          <p:nvPr/>
        </p:nvSpPr>
        <p:spPr>
          <a:xfrm flipH="false" flipV="false" rot="0">
            <a:off x="0" y="-440443"/>
            <a:ext cx="18288000" cy="2938285"/>
          </a:xfrm>
          <a:custGeom>
            <a:avLst/>
            <a:gdLst/>
            <a:ahLst/>
            <a:cxnLst/>
            <a:rect r="r" b="b" t="t" l="l"/>
            <a:pathLst>
              <a:path h="2938285" w="18288000">
                <a:moveTo>
                  <a:pt x="0" y="0"/>
                </a:moveTo>
                <a:lnTo>
                  <a:pt x="18288000" y="0"/>
                </a:lnTo>
                <a:lnTo>
                  <a:pt x="18288000" y="2938286"/>
                </a:lnTo>
                <a:lnTo>
                  <a:pt x="0" y="2938286"/>
                </a:lnTo>
                <a:lnTo>
                  <a:pt x="0" y="0"/>
                </a:lnTo>
                <a:close/>
              </a:path>
            </a:pathLst>
          </a:custGeom>
          <a:blipFill>
            <a:blip r:embed="rId2"/>
            <a:stretch>
              <a:fillRect l="0" t="-261201" r="0" b="-261201"/>
            </a:stretch>
          </a:blipFill>
        </p:spPr>
      </p:sp>
      <p:sp>
        <p:nvSpPr>
          <p:cNvPr name="TextBox 3" id="3"/>
          <p:cNvSpPr txBox="true"/>
          <p:nvPr/>
        </p:nvSpPr>
        <p:spPr>
          <a:xfrm rot="0">
            <a:off x="3745754" y="3283909"/>
            <a:ext cx="10796491" cy="8374691"/>
          </a:xfrm>
          <a:prstGeom prst="rect">
            <a:avLst/>
          </a:prstGeom>
        </p:spPr>
        <p:txBody>
          <a:bodyPr anchor="t" rtlCol="false" tIns="0" lIns="0" bIns="0" rIns="0">
            <a:spAutoFit/>
          </a:bodyPr>
          <a:lstStyle/>
          <a:p>
            <a:pPr algn="just">
              <a:lnSpc>
                <a:spcPts val="4787"/>
              </a:lnSpc>
            </a:pPr>
            <a:r>
              <a:rPr lang="en-US" sz="3191" spc="-9">
                <a:solidFill>
                  <a:srgbClr val="000000"/>
                </a:solidFill>
                <a:latin typeface="Alice"/>
                <a:ea typeface="Alice"/>
                <a:cs typeface="Alice"/>
                <a:sym typeface="Alice"/>
              </a:rPr>
              <a:t>The</a:t>
            </a:r>
            <a:r>
              <a:rPr lang="en-US" sz="3191" spc="-9">
                <a:solidFill>
                  <a:srgbClr val="000000"/>
                </a:solidFill>
                <a:latin typeface="Alice"/>
                <a:ea typeface="Alice"/>
                <a:cs typeface="Alice"/>
                <a:sym typeface="Alice"/>
              </a:rPr>
              <a:t>se systems reduce risk. They save time. They improve accuracy. Over time, they pay for themselves through better efficiency. It is not just about cost. It is about value. Ask any growing business what matters most. They will say consistency. These machines help build that consistency. Sectran Security offers solutions that align with real business needs. Their approach focuses on secure cash handling, fast processing, and clear reporting. </a:t>
            </a:r>
          </a:p>
          <a:p>
            <a:pPr algn="just">
              <a:lnSpc>
                <a:spcPts val="4787"/>
              </a:lnSpc>
            </a:pPr>
          </a:p>
          <a:p>
            <a:pPr algn="just">
              <a:lnSpc>
                <a:spcPts val="4787"/>
              </a:lnSpc>
            </a:pPr>
          </a:p>
          <a:p>
            <a:pPr algn="just">
              <a:lnSpc>
                <a:spcPts val="4787"/>
              </a:lnSpc>
            </a:pPr>
          </a:p>
          <a:p>
            <a:pPr algn="just">
              <a:lnSpc>
                <a:spcPts val="4787"/>
              </a:lnSpc>
            </a:pPr>
          </a:p>
          <a:p>
            <a:pPr algn="just">
              <a:lnSpc>
                <a:spcPts val="4787"/>
              </a:lnSpc>
            </a:pPr>
          </a:p>
          <a:p>
            <a:pPr algn="just">
              <a:lnSpc>
                <a:spcPts val="4787"/>
              </a:lnSpc>
            </a:pPr>
          </a:p>
        </p:txBody>
      </p:sp>
      <p:sp>
        <p:nvSpPr>
          <p:cNvPr name="TextBox 4" id="4"/>
          <p:cNvSpPr txBox="true"/>
          <p:nvPr/>
        </p:nvSpPr>
        <p:spPr>
          <a:xfrm rot="0">
            <a:off x="1253900" y="547069"/>
            <a:ext cx="15788496" cy="1801495"/>
          </a:xfrm>
          <a:prstGeom prst="rect">
            <a:avLst/>
          </a:prstGeom>
        </p:spPr>
        <p:txBody>
          <a:bodyPr anchor="t" rtlCol="false" tIns="0" lIns="0" bIns="0" rIns="0">
            <a:spAutoFit/>
          </a:bodyPr>
          <a:lstStyle/>
          <a:p>
            <a:pPr algn="ctr">
              <a:lnSpc>
                <a:spcPts val="7279"/>
              </a:lnSpc>
            </a:pPr>
            <a:r>
              <a:rPr lang="en-US" sz="5199" spc="-15">
                <a:solidFill>
                  <a:srgbClr val="2D2D2D"/>
                </a:solidFill>
                <a:latin typeface="Alike Bold"/>
                <a:ea typeface="Alike Bold"/>
                <a:cs typeface="Alike Bold"/>
                <a:sym typeface="Alike Bold"/>
              </a:rPr>
              <a:t>Is It Worth the Investment</a:t>
            </a:r>
          </a:p>
          <a:p>
            <a:pPr algn="ctr">
              <a:lnSpc>
                <a:spcPts val="7279"/>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A96227"/>
        </a:solidFill>
      </p:bgPr>
    </p:bg>
    <p:spTree>
      <p:nvGrpSpPr>
        <p:cNvPr id="1" name=""/>
        <p:cNvGrpSpPr/>
        <p:nvPr/>
      </p:nvGrpSpPr>
      <p:grpSpPr>
        <a:xfrm>
          <a:off x="0" y="0"/>
          <a:ext cx="0" cy="0"/>
          <a:chOff x="0" y="0"/>
          <a:chExt cx="0" cy="0"/>
        </a:xfrm>
      </p:grpSpPr>
      <p:sp>
        <p:nvSpPr>
          <p:cNvPr name="Freeform 2" id="2"/>
          <p:cNvSpPr/>
          <p:nvPr/>
        </p:nvSpPr>
        <p:spPr>
          <a:xfrm flipH="false" flipV="false" rot="0">
            <a:off x="0" y="17633"/>
            <a:ext cx="18288000" cy="2938285"/>
          </a:xfrm>
          <a:custGeom>
            <a:avLst/>
            <a:gdLst/>
            <a:ahLst/>
            <a:cxnLst/>
            <a:rect r="r" b="b" t="t" l="l"/>
            <a:pathLst>
              <a:path h="2938285" w="18288000">
                <a:moveTo>
                  <a:pt x="0" y="0"/>
                </a:moveTo>
                <a:lnTo>
                  <a:pt x="18288000" y="0"/>
                </a:lnTo>
                <a:lnTo>
                  <a:pt x="18288000" y="2938286"/>
                </a:lnTo>
                <a:lnTo>
                  <a:pt x="0" y="2938286"/>
                </a:lnTo>
                <a:lnTo>
                  <a:pt x="0" y="0"/>
                </a:lnTo>
                <a:close/>
              </a:path>
            </a:pathLst>
          </a:custGeom>
          <a:blipFill>
            <a:blip r:embed="rId2"/>
            <a:stretch>
              <a:fillRect l="0" t="-261201" r="0" b="-261201"/>
            </a:stretch>
          </a:blipFill>
        </p:spPr>
      </p:sp>
      <p:sp>
        <p:nvSpPr>
          <p:cNvPr name="Freeform 3" id="3"/>
          <p:cNvSpPr/>
          <p:nvPr/>
        </p:nvSpPr>
        <p:spPr>
          <a:xfrm flipH="false" flipV="false" rot="0">
            <a:off x="0" y="8205720"/>
            <a:ext cx="18288000" cy="2039651"/>
          </a:xfrm>
          <a:custGeom>
            <a:avLst/>
            <a:gdLst/>
            <a:ahLst/>
            <a:cxnLst/>
            <a:rect r="r" b="b" t="t" l="l"/>
            <a:pathLst>
              <a:path h="2039651" w="18288000">
                <a:moveTo>
                  <a:pt x="0" y="0"/>
                </a:moveTo>
                <a:lnTo>
                  <a:pt x="18288000" y="0"/>
                </a:lnTo>
                <a:lnTo>
                  <a:pt x="18288000" y="2039651"/>
                </a:lnTo>
                <a:lnTo>
                  <a:pt x="0" y="2039651"/>
                </a:lnTo>
                <a:lnTo>
                  <a:pt x="0" y="0"/>
                </a:lnTo>
                <a:close/>
              </a:path>
            </a:pathLst>
          </a:custGeom>
          <a:blipFill>
            <a:blip r:embed="rId2"/>
            <a:stretch>
              <a:fillRect l="0" t="-420341" r="0" b="-376282"/>
            </a:stretch>
          </a:blipFill>
        </p:spPr>
      </p:sp>
      <p:sp>
        <p:nvSpPr>
          <p:cNvPr name="Freeform 4" id="4"/>
          <p:cNvSpPr/>
          <p:nvPr/>
        </p:nvSpPr>
        <p:spPr>
          <a:xfrm flipH="false" flipV="false" rot="0">
            <a:off x="5924818" y="3585178"/>
            <a:ext cx="582346" cy="582346"/>
          </a:xfrm>
          <a:custGeom>
            <a:avLst/>
            <a:gdLst/>
            <a:ahLst/>
            <a:cxnLst/>
            <a:rect r="r" b="b" t="t" l="l"/>
            <a:pathLst>
              <a:path h="582346" w="582346">
                <a:moveTo>
                  <a:pt x="0" y="0"/>
                </a:moveTo>
                <a:lnTo>
                  <a:pt x="582346" y="0"/>
                </a:lnTo>
                <a:lnTo>
                  <a:pt x="582346" y="582346"/>
                </a:lnTo>
                <a:lnTo>
                  <a:pt x="0" y="58234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5976587" y="4725497"/>
            <a:ext cx="418003" cy="836006"/>
          </a:xfrm>
          <a:custGeom>
            <a:avLst/>
            <a:gdLst/>
            <a:ahLst/>
            <a:cxnLst/>
            <a:rect r="r" b="b" t="t" l="l"/>
            <a:pathLst>
              <a:path h="836006" w="418003">
                <a:moveTo>
                  <a:pt x="0" y="0"/>
                </a:moveTo>
                <a:lnTo>
                  <a:pt x="418002" y="0"/>
                </a:lnTo>
                <a:lnTo>
                  <a:pt x="418002" y="836006"/>
                </a:lnTo>
                <a:lnTo>
                  <a:pt x="0" y="83600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5876645" y="5938141"/>
            <a:ext cx="678691" cy="678691"/>
          </a:xfrm>
          <a:custGeom>
            <a:avLst/>
            <a:gdLst/>
            <a:ahLst/>
            <a:cxnLst/>
            <a:rect r="r" b="b" t="t" l="l"/>
            <a:pathLst>
              <a:path h="678691" w="678691">
                <a:moveTo>
                  <a:pt x="0" y="0"/>
                </a:moveTo>
                <a:lnTo>
                  <a:pt x="678691" y="0"/>
                </a:lnTo>
                <a:lnTo>
                  <a:pt x="678691" y="678691"/>
                </a:lnTo>
                <a:lnTo>
                  <a:pt x="0" y="67869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7" id="7"/>
          <p:cNvSpPr txBox="true"/>
          <p:nvPr/>
        </p:nvSpPr>
        <p:spPr>
          <a:xfrm rot="0">
            <a:off x="5896243" y="1171575"/>
            <a:ext cx="6495514" cy="1070042"/>
          </a:xfrm>
          <a:prstGeom prst="rect">
            <a:avLst/>
          </a:prstGeom>
        </p:spPr>
        <p:txBody>
          <a:bodyPr anchor="t" rtlCol="false" tIns="0" lIns="0" bIns="0" rIns="0">
            <a:spAutoFit/>
          </a:bodyPr>
          <a:lstStyle/>
          <a:p>
            <a:pPr algn="ctr">
              <a:lnSpc>
                <a:spcPts val="8000"/>
              </a:lnSpc>
            </a:pPr>
            <a:r>
              <a:rPr lang="en-US" sz="8000">
                <a:solidFill>
                  <a:srgbClr val="000000"/>
                </a:solidFill>
                <a:latin typeface="Alike Bold"/>
                <a:ea typeface="Alike Bold"/>
                <a:cs typeface="Alike Bold"/>
                <a:sym typeface="Alike Bold"/>
              </a:rPr>
              <a:t>CONTACT US</a:t>
            </a:r>
          </a:p>
        </p:txBody>
      </p:sp>
      <p:sp>
        <p:nvSpPr>
          <p:cNvPr name="TextBox 8" id="8"/>
          <p:cNvSpPr txBox="true"/>
          <p:nvPr/>
        </p:nvSpPr>
        <p:spPr>
          <a:xfrm rot="0">
            <a:off x="7144710" y="4733601"/>
            <a:ext cx="10801840" cy="530860"/>
          </a:xfrm>
          <a:prstGeom prst="rect">
            <a:avLst/>
          </a:prstGeom>
        </p:spPr>
        <p:txBody>
          <a:bodyPr anchor="t" rtlCol="false" tIns="0" lIns="0" bIns="0" rIns="0">
            <a:spAutoFit/>
          </a:bodyPr>
          <a:lstStyle/>
          <a:p>
            <a:pPr algn="l">
              <a:lnSpc>
                <a:spcPts val="4339"/>
              </a:lnSpc>
            </a:pPr>
            <a:r>
              <a:rPr lang="en-US" sz="3099">
                <a:solidFill>
                  <a:srgbClr val="000000"/>
                </a:solidFill>
                <a:latin typeface="Alice Bold"/>
                <a:ea typeface="Alice Bold"/>
                <a:cs typeface="Alice Bold"/>
                <a:sym typeface="Alice Bold"/>
              </a:rPr>
              <a:t>P.O.Box 227267 Los Angeles, CA 90022</a:t>
            </a:r>
          </a:p>
        </p:txBody>
      </p:sp>
      <p:sp>
        <p:nvSpPr>
          <p:cNvPr name="TextBox 9" id="9"/>
          <p:cNvSpPr txBox="true"/>
          <p:nvPr/>
        </p:nvSpPr>
        <p:spPr>
          <a:xfrm rot="0">
            <a:off x="7144710" y="5976241"/>
            <a:ext cx="3073476" cy="1073785"/>
          </a:xfrm>
          <a:prstGeom prst="rect">
            <a:avLst/>
          </a:prstGeom>
        </p:spPr>
        <p:txBody>
          <a:bodyPr anchor="t" rtlCol="false" tIns="0" lIns="0" bIns="0" rIns="0">
            <a:spAutoFit/>
          </a:bodyPr>
          <a:lstStyle/>
          <a:p>
            <a:pPr algn="l">
              <a:lnSpc>
                <a:spcPts val="4339"/>
              </a:lnSpc>
            </a:pPr>
            <a:r>
              <a:rPr lang="en-US" sz="3099">
                <a:solidFill>
                  <a:srgbClr val="000000"/>
                </a:solidFill>
                <a:latin typeface="Alice Bold"/>
                <a:ea typeface="Alice Bold"/>
                <a:cs typeface="Alice Bold"/>
                <a:sym typeface="Alice Bold"/>
              </a:rPr>
              <a:t>(562)-(948)-(1446)</a:t>
            </a:r>
          </a:p>
          <a:p>
            <a:pPr algn="l">
              <a:lnSpc>
                <a:spcPts val="4339"/>
              </a:lnSpc>
            </a:pPr>
          </a:p>
        </p:txBody>
      </p:sp>
      <p:sp>
        <p:nvSpPr>
          <p:cNvPr name="TextBox 10" id="10"/>
          <p:cNvSpPr txBox="true"/>
          <p:nvPr/>
        </p:nvSpPr>
        <p:spPr>
          <a:xfrm rot="0">
            <a:off x="7144710" y="3581076"/>
            <a:ext cx="9447610" cy="547370"/>
          </a:xfrm>
          <a:prstGeom prst="rect">
            <a:avLst/>
          </a:prstGeom>
        </p:spPr>
        <p:txBody>
          <a:bodyPr anchor="t" rtlCol="false" tIns="0" lIns="0" bIns="0" rIns="0">
            <a:spAutoFit/>
          </a:bodyPr>
          <a:lstStyle/>
          <a:p>
            <a:pPr algn="l">
              <a:lnSpc>
                <a:spcPts val="4479"/>
              </a:lnSpc>
            </a:pPr>
            <a:r>
              <a:rPr lang="en-US" sz="3199">
                <a:solidFill>
                  <a:srgbClr val="000000"/>
                </a:solidFill>
                <a:latin typeface="Alice Bold"/>
                <a:ea typeface="Alice Bold"/>
                <a:cs typeface="Alice Bold"/>
                <a:sym typeface="Alice Bold"/>
                <a:hlinkClick r:id="rId9" tooltip="https://www.apexcustomsoftware.com"/>
              </a:rPr>
              <a:t>www.sectransecurity</a:t>
            </a:r>
            <a:r>
              <a:rPr lang="en-US" sz="3199" u="sng">
                <a:solidFill>
                  <a:srgbClr val="000000"/>
                </a:solidFill>
                <a:latin typeface="Alice Bold"/>
                <a:ea typeface="Alice Bold"/>
                <a:cs typeface="Alice Bold"/>
                <a:sym typeface="Alice Bold"/>
                <a:hlinkClick r:id="rId10" tooltip="http://www.sectransecurity.com"/>
              </a:rPr>
              <a:t>.</a:t>
            </a:r>
            <a:r>
              <a:rPr lang="en-US" sz="3199">
                <a:solidFill>
                  <a:srgbClr val="000000"/>
                </a:solidFill>
                <a:latin typeface="Alice Bold"/>
                <a:ea typeface="Alice Bold"/>
                <a:cs typeface="Alice Bold"/>
                <a:sym typeface="Alice Bold"/>
                <a:hlinkClick r:id="rId11" tooltip="https://www.apexcustomsoftware.com"/>
              </a:rPr>
              <a:t>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DAF5e0y3A1I</dc:identifier>
  <dcterms:modified xsi:type="dcterms:W3CDTF">2011-08-01T06:04:30Z</dcterms:modified>
  <cp:revision>1</cp:revision>
  <dc:title>How Self Service ATM Machines Support Scalable Operations</dc:title>
</cp:coreProperties>
</file>