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8155" t="0" r="-28155"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02580"/>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Post-Launch Monitoring: After launch, monitor the website for any performance issues, bugs, or user feedback that might arise.</a:t>
            </a:r>
          </a:p>
          <a:p>
            <a:pPr algn="ctr">
              <a:lnSpc>
                <a:spcPts val="4373"/>
              </a:lnSpc>
              <a:spcBef>
                <a:spcPct val="0"/>
              </a:spcBef>
            </a:pPr>
            <a:r>
              <a:rPr lang="en-US" sz="2733">
                <a:solidFill>
                  <a:srgbClr val="000000"/>
                </a:solidFill>
                <a:latin typeface="Canva Sans"/>
                <a:ea typeface="Canva Sans"/>
                <a:cs typeface="Canva Sans"/>
                <a:sym typeface="Canva Sans"/>
              </a:rPr>
              <a:t>Ongoing Maintenance: Websites need regular updates, including software upgrades, content refreshes, and bug fixes. Regular maintenance ensures the site stays secure and functional.</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Building a website is a multi-step process that requires careful planning, collaboration, and attention to detail. By following these steps—from initial planning to post-launch maintenance—you can create a website that meets your goals, engages your audience, and performs well across devices. While the process may seem complex, breaking it down into clear phases makes it more manageable and sets you up for success.</a:t>
            </a:r>
          </a:p>
        </p:txBody>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Creating a Seamless Online Experience: The Importance of Integrating Website Design with Advanced Development Techniques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6665"/>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fast-paced digital world, users expect a smooth and intuitive online experience. Whether it’s browsing, shopping, or interacting with content, a seamless website is crucial to keeping visitors engaged and ensuring they return. Achieving this seamless experience requires more than just aesthetic design—it requires a smart integration of design and advanced development techniques. Here’s why combining both is so important for creating an exceptional online experience.</a:t>
            </a:r>
          </a:p>
          <a:p>
            <a:pPr algn="ctr">
              <a:lnSpc>
                <a:spcPts val="4373"/>
              </a:lnSpc>
              <a:spcBef>
                <a:spcPct val="0"/>
              </a:spcBef>
            </a:pPr>
            <a:r>
              <a:rPr lang="en-US" sz="2733">
                <a:solidFill>
                  <a:srgbClr val="000000"/>
                </a:solidFill>
                <a:latin typeface="Canva Sans"/>
                <a:ea typeface="Canva Sans"/>
                <a:cs typeface="Canva Sans"/>
                <a:sym typeface="Canva Sans"/>
              </a:rPr>
              <a:t>1. User-Centered Design Meets Robust Functionality</a:t>
            </a:r>
          </a:p>
          <a:p>
            <a:pPr algn="ctr">
              <a:lnSpc>
                <a:spcPts val="4373"/>
              </a:lnSpc>
              <a:spcBef>
                <a:spcPct val="0"/>
              </a:spcBef>
            </a:pPr>
            <a:r>
              <a:rPr lang="en-US" sz="2733">
                <a:solidFill>
                  <a:srgbClr val="000000"/>
                </a:solidFill>
                <a:latin typeface="Canva Sans"/>
                <a:ea typeface="Canva Sans"/>
                <a:cs typeface="Canva Sans"/>
                <a:sym typeface="Canva Sans"/>
              </a:rPr>
              <a:t>Great design isn’t just about looks—it’s about usability. When website design is closely integrated with advanced development, it allows for more intuitive and user-friendly interfaces.</a:t>
            </a:r>
          </a:p>
          <a:p>
            <a:pPr algn="ctr">
              <a:lnSpc>
                <a:spcPts val="4373"/>
              </a:lnSpc>
              <a:spcBef>
                <a:spcPct val="0"/>
              </a:spcBef>
            </a:pPr>
            <a:r>
              <a:rPr lang="en-US" sz="2733">
                <a:solidFill>
                  <a:srgbClr val="000000"/>
                </a:solidFill>
                <a:latin typeface="Canva Sans"/>
                <a:ea typeface="Canva Sans"/>
                <a:cs typeface="Canva Sans"/>
                <a:sym typeface="Canva Sans"/>
              </a:rPr>
              <a:t>Design &amp; Development Harmony: A well-thought-out design works hand-in-hand with backend functionality.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4868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For example, a beautifully designed product page with clear visuals can be let down by a slow, buggy checkout process. When design and development are integrated from the start, it ensures both front-end and back-end elements complement each other, resulting in a smooth user journey.</a:t>
            </a:r>
          </a:p>
          <a:p>
            <a:pPr algn="ctr">
              <a:lnSpc>
                <a:spcPts val="4373"/>
              </a:lnSpc>
              <a:spcBef>
                <a:spcPct val="0"/>
              </a:spcBef>
            </a:pPr>
            <a:r>
              <a:rPr lang="en-US" sz="2733">
                <a:solidFill>
                  <a:srgbClr val="000000"/>
                </a:solidFill>
                <a:latin typeface="Canva Sans"/>
                <a:ea typeface="Canva Sans"/>
                <a:cs typeface="Canva Sans"/>
                <a:sym typeface="Canva Sans"/>
              </a:rPr>
              <a:t>Custom Interactions: Advanced development enables complex user interactions like dynamic content, hover effects, or personalized recommendations. When these elements are built into the design process, it ensures that the user experience feels cohesive and seamless, rather than feeling like separate functions pieced together.</a:t>
            </a:r>
          </a:p>
          <a:p>
            <a:pPr algn="ctr">
              <a:lnSpc>
                <a:spcPts val="4373"/>
              </a:lnSpc>
              <a:spcBef>
                <a:spcPct val="0"/>
              </a:spcBef>
            </a:pPr>
            <a:r>
              <a:rPr lang="en-US" sz="2733">
                <a:solidFill>
                  <a:srgbClr val="000000"/>
                </a:solidFill>
                <a:latin typeface="Canva Sans"/>
                <a:ea typeface="Canva Sans"/>
                <a:cs typeface="Canva Sans"/>
                <a:sym typeface="Canva Sans"/>
              </a:rPr>
              <a:t>2. Optimized Performance Across Devices</a:t>
            </a:r>
          </a:p>
          <a:p>
            <a:pPr algn="ctr">
              <a:lnSpc>
                <a:spcPts val="4373"/>
              </a:lnSpc>
              <a:spcBef>
                <a:spcPct val="0"/>
              </a:spcBef>
            </a:pPr>
            <a:r>
              <a:rPr lang="en-US" sz="2733">
                <a:solidFill>
                  <a:srgbClr val="000000"/>
                </a:solidFill>
                <a:latin typeface="Canva Sans"/>
                <a:ea typeface="Canva Sans"/>
                <a:cs typeface="Canva Sans"/>
                <a:sym typeface="Canva Sans"/>
              </a:rPr>
              <a:t>Today, users access websites on a range of devices—smartphones, tablets, laptops, and desktops—each with different screen sizes and capabilities.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2974"/>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Advanced development techniques, like responsive web design and mobile-first development, ensure that a website looks and performs well no matter the device.</a:t>
            </a:r>
          </a:p>
          <a:p>
            <a:pPr algn="ctr">
              <a:lnSpc>
                <a:spcPts val="4373"/>
              </a:lnSpc>
              <a:spcBef>
                <a:spcPct val="0"/>
              </a:spcBef>
            </a:pPr>
            <a:r>
              <a:rPr lang="en-US" sz="2733">
                <a:solidFill>
                  <a:srgbClr val="000000"/>
                </a:solidFill>
                <a:latin typeface="Canva Sans"/>
                <a:ea typeface="Canva Sans"/>
                <a:cs typeface="Canva Sans"/>
                <a:sym typeface="Canva Sans"/>
              </a:rPr>
              <a:t>Responsive Design: By using flexible layouts and scalable images, the website adjusts to different screen sizes without compromising design or functionality.</a:t>
            </a:r>
          </a:p>
          <a:p>
            <a:pPr algn="ctr">
              <a:lnSpc>
                <a:spcPts val="4373"/>
              </a:lnSpc>
              <a:spcBef>
                <a:spcPct val="0"/>
              </a:spcBef>
            </a:pPr>
            <a:r>
              <a:rPr lang="en-US" sz="2733">
                <a:solidFill>
                  <a:srgbClr val="000000"/>
                </a:solidFill>
                <a:latin typeface="Canva Sans"/>
                <a:ea typeface="Canva Sans"/>
                <a:cs typeface="Canva Sans"/>
                <a:sym typeface="Canva Sans"/>
              </a:rPr>
              <a:t>Speed Optimization: Site speed is critical to both user satisfaction and SEO rankings. Advanced development practices, such as lazy loading, image compression, and efficient coding, ensure fast load times without sacrificing design quality.</a:t>
            </a:r>
          </a:p>
          <a:p>
            <a:pPr algn="ctr">
              <a:lnSpc>
                <a:spcPts val="4373"/>
              </a:lnSpc>
              <a:spcBef>
                <a:spcPct val="0"/>
              </a:spcBef>
            </a:pPr>
            <a:r>
              <a:rPr lang="en-US" sz="2733">
                <a:solidFill>
                  <a:srgbClr val="000000"/>
                </a:solidFill>
                <a:latin typeface="Canva Sans"/>
                <a:ea typeface="Canva Sans"/>
                <a:cs typeface="Canva Sans"/>
                <a:sym typeface="Canva Sans"/>
              </a:rPr>
              <a:t>3. Enhanced SEO and User Experience</a:t>
            </a:r>
          </a:p>
          <a:p>
            <a:pPr algn="ctr">
              <a:lnSpc>
                <a:spcPts val="4373"/>
              </a:lnSpc>
              <a:spcBef>
                <a:spcPct val="0"/>
              </a:spcBef>
            </a:pPr>
            <a:r>
              <a:rPr lang="en-US" sz="2733">
                <a:solidFill>
                  <a:srgbClr val="000000"/>
                </a:solidFill>
                <a:latin typeface="Canva Sans"/>
                <a:ea typeface="Canva Sans"/>
                <a:cs typeface="Canva Sans"/>
                <a:sym typeface="Canva Sans"/>
              </a:rPr>
              <a:t>SEO (Search Engine Optimization) and user experience (UX) are closely linked.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237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well-optimized site that loads quickly, has clean code, and offers a smooth experience ranks better on search engines and keeps visitors engaged.</a:t>
            </a:r>
          </a:p>
          <a:p>
            <a:pPr algn="ctr">
              <a:lnSpc>
                <a:spcPts val="4373"/>
              </a:lnSpc>
              <a:spcBef>
                <a:spcPct val="0"/>
              </a:spcBef>
            </a:pPr>
            <a:r>
              <a:rPr lang="en-US" sz="2733">
                <a:solidFill>
                  <a:srgbClr val="000000"/>
                </a:solidFill>
                <a:latin typeface="Canva Sans"/>
                <a:ea typeface="Canva Sans"/>
                <a:cs typeface="Canva Sans"/>
                <a:sym typeface="Canva Sans"/>
              </a:rPr>
              <a:t>SEO-Friendly Design: Integrating SEO best practices into both the design and development process—such as structuring content with proper HTML tags, creating mobile-friendly layouts, and using schema markup—helps search engines understand and rank your content better.</a:t>
            </a:r>
          </a:p>
          <a:p>
            <a:pPr algn="ctr">
              <a:lnSpc>
                <a:spcPts val="4373"/>
              </a:lnSpc>
              <a:spcBef>
                <a:spcPct val="0"/>
              </a:spcBef>
            </a:pPr>
            <a:r>
              <a:rPr lang="en-US" sz="2733">
                <a:solidFill>
                  <a:srgbClr val="000000"/>
                </a:solidFill>
                <a:latin typeface="Canva Sans"/>
                <a:ea typeface="Canva Sans"/>
                <a:cs typeface="Canva Sans"/>
                <a:sym typeface="Canva Sans"/>
              </a:rPr>
              <a:t>User Experience Considerations: Incorporating UX principles during the development phase, such as ensuring easy navigation, fast load times, and clear calls-to-action, improves both user satisfaction and SEO performance.</a:t>
            </a:r>
          </a:p>
          <a:p>
            <a:pPr algn="ctr">
              <a:lnSpc>
                <a:spcPts val="4373"/>
              </a:lnSpc>
              <a:spcBef>
                <a:spcPct val="0"/>
              </a:spcBef>
            </a:pPr>
            <a:r>
              <a:rPr lang="en-US" sz="2733">
                <a:solidFill>
                  <a:srgbClr val="000000"/>
                </a:solidFill>
                <a:latin typeface="Canva Sans"/>
                <a:ea typeface="Canva Sans"/>
                <a:cs typeface="Canva Sans"/>
                <a:sym typeface="Canva Sans"/>
              </a:rPr>
              <a:t>4. Security and Scalability</a:t>
            </a:r>
          </a:p>
          <a:p>
            <a:pPr algn="ctr">
              <a:lnSpc>
                <a:spcPts val="4373"/>
              </a:lnSpc>
              <a:spcBef>
                <a:spcPct val="0"/>
              </a:spcBef>
            </a:pPr>
            <a:r>
              <a:rPr lang="en-US" sz="2733">
                <a:solidFill>
                  <a:srgbClr val="000000"/>
                </a:solidFill>
                <a:latin typeface="Canva Sans"/>
                <a:ea typeface="Canva Sans"/>
                <a:cs typeface="Canva Sans"/>
                <a:sym typeface="Canva Sans"/>
              </a:rPr>
              <a:t>Web security and scalability are key to maintaining a site’s integrity, especially as traffic and data increase.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58946"/>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Advanced development techniques like secure coding practices, regular updates, and encryption measures protect both user data and site functionality.</a:t>
            </a:r>
          </a:p>
          <a:p>
            <a:pPr algn="ctr">
              <a:lnSpc>
                <a:spcPts val="3821"/>
              </a:lnSpc>
              <a:spcBef>
                <a:spcPct val="0"/>
              </a:spcBef>
            </a:pPr>
            <a:r>
              <a:rPr lang="en-US" sz="2729">
                <a:solidFill>
                  <a:srgbClr val="000000"/>
                </a:solidFill>
                <a:latin typeface="Canva Sans"/>
                <a:ea typeface="Canva Sans"/>
                <a:cs typeface="Canva Sans"/>
                <a:sym typeface="Canva Sans"/>
              </a:rPr>
              <a:t>Security Integration: Designing with security in mind—by considering secure logins, HTTPS encryption, and protecting against common vulnerabilities—ensures users feel safe and trust the website.</a:t>
            </a:r>
          </a:p>
          <a:p>
            <a:pPr algn="ctr">
              <a:lnSpc>
                <a:spcPts val="3821"/>
              </a:lnSpc>
              <a:spcBef>
                <a:spcPct val="0"/>
              </a:spcBef>
            </a:pPr>
            <a:r>
              <a:rPr lang="en-US" sz="2729">
                <a:solidFill>
                  <a:srgbClr val="000000"/>
                </a:solidFill>
                <a:latin typeface="Canva Sans"/>
                <a:ea typeface="Canva Sans"/>
                <a:cs typeface="Canva Sans"/>
                <a:sym typeface="Canva Sans"/>
              </a:rPr>
              <a:t>Scalability: As your business grows, your website needs to scale. A well-integrated design and development approach ensures that the site can grow alongside your business, with the ability to add new features or handle increased traffic without performance drops.</a:t>
            </a:r>
          </a:p>
          <a:p>
            <a:pPr algn="ctr">
              <a:lnSpc>
                <a:spcPts val="3821"/>
              </a:lnSpc>
              <a:spcBef>
                <a:spcPct val="0"/>
              </a:spcBef>
            </a:pPr>
            <a:r>
              <a:rPr lang="en-US" sz="2729">
                <a:solidFill>
                  <a:srgbClr val="000000"/>
                </a:solidFill>
                <a:latin typeface="Canva Sans"/>
                <a:ea typeface="Canva Sans"/>
                <a:cs typeface="Canva Sans"/>
                <a:sym typeface="Canva Sans"/>
              </a:rPr>
              <a:t>5. Real-Time Data and Personalization</a:t>
            </a:r>
          </a:p>
          <a:p>
            <a:pPr algn="ctr">
              <a:lnSpc>
                <a:spcPts val="3821"/>
              </a:lnSpc>
              <a:spcBef>
                <a:spcPct val="0"/>
              </a:spcBef>
            </a:pPr>
            <a:r>
              <a:rPr lang="en-US" sz="2729">
                <a:solidFill>
                  <a:srgbClr val="000000"/>
                </a:solidFill>
                <a:latin typeface="Canva Sans"/>
                <a:ea typeface="Canva Sans"/>
                <a:cs typeface="Canva Sans"/>
                <a:sym typeface="Canva Sans"/>
              </a:rPr>
              <a:t>Today’s websites need to deliver dynamic, personalized content to users.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51736"/>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Whether it’s recommending products based on past purchases or showing location-specific offers, these features rely on advanced development techniques working in tandem with the site’s design.</a:t>
            </a:r>
          </a:p>
          <a:p>
            <a:pPr algn="ctr">
              <a:lnSpc>
                <a:spcPts val="3821"/>
              </a:lnSpc>
              <a:spcBef>
                <a:spcPct val="0"/>
              </a:spcBef>
            </a:pPr>
            <a:r>
              <a:rPr lang="en-US" sz="2729">
                <a:solidFill>
                  <a:srgbClr val="000000"/>
                </a:solidFill>
                <a:latin typeface="Canva Sans"/>
                <a:ea typeface="Canva Sans"/>
                <a:cs typeface="Canva Sans"/>
                <a:sym typeface="Canva Sans"/>
              </a:rPr>
              <a:t>Personalized Experience: By integrating APIs and data-driven development into the design process, you can offer a more engaging and tailored experience for your visitors, leading to increased engagement and conversion rates.</a:t>
            </a:r>
          </a:p>
          <a:p>
            <a:pPr algn="ctr">
              <a:lnSpc>
                <a:spcPts val="3821"/>
              </a:lnSpc>
              <a:spcBef>
                <a:spcPct val="0"/>
              </a:spcBef>
            </a:pPr>
            <a:r>
              <a:rPr lang="en-US" sz="2729">
                <a:solidFill>
                  <a:srgbClr val="000000"/>
                </a:solidFill>
                <a:latin typeface="Canva Sans"/>
                <a:ea typeface="Canva Sans"/>
                <a:cs typeface="Canva Sans"/>
                <a:sym typeface="Canva Sans"/>
              </a:rPr>
              <a:t>Real-Time Updates: Advanced development enables real-time interactions, such as live chat, notifications, or changing content based on user behavior, all of which can be incorporated seamlessly into the website’s design.</a:t>
            </a:r>
          </a:p>
          <a:p>
            <a:pPr algn="ctr">
              <a:lnSpc>
                <a:spcPts val="3821"/>
              </a:lnSpc>
              <a:spcBef>
                <a:spcPct val="0"/>
              </a:spcBef>
            </a:pPr>
            <a:r>
              <a:rPr lang="en-US" sz="2729">
                <a:solidFill>
                  <a:srgbClr val="000000"/>
                </a:solidFill>
                <a:latin typeface="Canva Sans"/>
                <a:ea typeface="Canva Sans"/>
                <a:cs typeface="Canva Sans"/>
                <a:sym typeface="Canva Sans"/>
              </a:rPr>
              <a:t>Conclusion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054625"/>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seamless online experience doesn’t just happen by chance—it’s the result of integrating cutting-edge design with advanced development techniques. By aligning both elements from the start, you can create a website that not only looks great but also functions smoothly, performs well across devices, enhances SEO, and delivers personalized experiences. This holistic approach ensures that your website will keep users engaged and provide long-term value to your business.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9091" t="0" r="-19091"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72180" y="289405"/>
            <a:ext cx="14185872" cy="7812346"/>
          </a:xfrm>
          <a:custGeom>
            <a:avLst/>
            <a:gdLst/>
            <a:ahLst/>
            <a:cxnLst/>
            <a:rect r="r" b="b" t="t" l="l"/>
            <a:pathLst>
              <a:path h="7812346" w="14185872">
                <a:moveTo>
                  <a:pt x="0" y="0"/>
                </a:moveTo>
                <a:lnTo>
                  <a:pt x="14185873" y="0"/>
                </a:lnTo>
                <a:lnTo>
                  <a:pt x="14185873" y="7812345"/>
                </a:lnTo>
                <a:lnTo>
                  <a:pt x="0" y="7812345"/>
                </a:lnTo>
                <a:lnTo>
                  <a:pt x="0" y="0"/>
                </a:lnTo>
                <a:close/>
              </a:path>
            </a:pathLst>
          </a:custGeom>
          <a:blipFill>
            <a:blip r:embed="rId2"/>
            <a:stretch>
              <a:fillRect l="0" t="-15949" r="0" b="-5172"/>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Step-by-Step Breakdown of the Website Design and Development Process: From Idea to Launch</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0090" y="324869"/>
            <a:ext cx="14430915" cy="7558810"/>
          </a:xfrm>
          <a:custGeom>
            <a:avLst/>
            <a:gdLst/>
            <a:ahLst/>
            <a:cxnLst/>
            <a:rect r="r" b="b" t="t" l="l"/>
            <a:pathLst>
              <a:path h="7558810" w="14430915">
                <a:moveTo>
                  <a:pt x="0" y="0"/>
                </a:moveTo>
                <a:lnTo>
                  <a:pt x="14430915" y="0"/>
                </a:lnTo>
                <a:lnTo>
                  <a:pt x="14430915" y="7558809"/>
                </a:lnTo>
                <a:lnTo>
                  <a:pt x="0" y="7558809"/>
                </a:lnTo>
                <a:lnTo>
                  <a:pt x="0" y="0"/>
                </a:lnTo>
                <a:close/>
              </a:path>
            </a:pathLst>
          </a:custGeom>
          <a:blipFill>
            <a:blip r:embed="rId2"/>
            <a:stretch>
              <a:fillRect l="-235" t="-4775" r="-235"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Building a website can be a daunting task, but with the right approach, the process becomes much more manageable.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6196" y="261615"/>
            <a:ext cx="14492394" cy="7474840"/>
          </a:xfrm>
          <a:custGeom>
            <a:avLst/>
            <a:gdLst/>
            <a:ahLst/>
            <a:cxnLst/>
            <a:rect r="r" b="b" t="t" l="l"/>
            <a:pathLst>
              <a:path h="7474840" w="14492394">
                <a:moveTo>
                  <a:pt x="0" y="0"/>
                </a:moveTo>
                <a:lnTo>
                  <a:pt x="14492394" y="0"/>
                </a:lnTo>
                <a:lnTo>
                  <a:pt x="14492394" y="7474841"/>
                </a:lnTo>
                <a:lnTo>
                  <a:pt x="0" y="7474841"/>
                </a:lnTo>
                <a:lnTo>
                  <a:pt x="0" y="0"/>
                </a:lnTo>
                <a:close/>
              </a:path>
            </a:pathLst>
          </a:custGeom>
          <a:blipFill>
            <a:blip r:embed="rId2"/>
            <a:stretch>
              <a:fillRect l="0" t="-7982" r="0" b="-591"/>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starting from scratch or redesigning an existing site, understanding each step of the website design and development process can help you create a site that meets your goals.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05644" y="284619"/>
            <a:ext cx="14339807" cy="7428834"/>
          </a:xfrm>
          <a:custGeom>
            <a:avLst/>
            <a:gdLst/>
            <a:ahLst/>
            <a:cxnLst/>
            <a:rect r="r" b="b" t="t" l="l"/>
            <a:pathLst>
              <a:path h="7428834" w="14339807">
                <a:moveTo>
                  <a:pt x="0" y="0"/>
                </a:moveTo>
                <a:lnTo>
                  <a:pt x="14339807" y="0"/>
                </a:lnTo>
                <a:lnTo>
                  <a:pt x="14339807" y="7428833"/>
                </a:lnTo>
                <a:lnTo>
                  <a:pt x="0" y="7428833"/>
                </a:lnTo>
                <a:lnTo>
                  <a:pt x="0" y="0"/>
                </a:lnTo>
                <a:close/>
              </a:path>
            </a:pathLst>
          </a:custGeom>
          <a:blipFill>
            <a:blip r:embed="rId2"/>
            <a:stretch>
              <a:fillRect l="0" t="-2294" r="0" b="-194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a breakdown of the key phases, from concept to launch.</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190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Initial Planning and Research</a:t>
            </a:r>
          </a:p>
          <a:p>
            <a:pPr algn="ctr">
              <a:lnSpc>
                <a:spcPts val="4373"/>
              </a:lnSpc>
              <a:spcBef>
                <a:spcPct val="0"/>
              </a:spcBef>
            </a:pPr>
            <a:r>
              <a:rPr lang="en-US" sz="2733">
                <a:solidFill>
                  <a:srgbClr val="000000"/>
                </a:solidFill>
                <a:latin typeface="Canva Sans"/>
                <a:ea typeface="Canva Sans"/>
                <a:cs typeface="Canva Sans"/>
                <a:sym typeface="Canva Sans"/>
              </a:rPr>
              <a:t>Every successful website starts with a plan. In this phase, you’ll define the project’s scope, target audience, goals, and objectives.</a:t>
            </a:r>
          </a:p>
          <a:p>
            <a:pPr algn="ctr">
              <a:lnSpc>
                <a:spcPts val="4373"/>
              </a:lnSpc>
              <a:spcBef>
                <a:spcPct val="0"/>
              </a:spcBef>
            </a:pPr>
            <a:r>
              <a:rPr lang="en-US" sz="2733">
                <a:solidFill>
                  <a:srgbClr val="000000"/>
                </a:solidFill>
                <a:latin typeface="Canva Sans"/>
                <a:ea typeface="Canva Sans"/>
                <a:cs typeface="Canva Sans"/>
                <a:sym typeface="Canva Sans"/>
              </a:rPr>
              <a:t>Goals &amp; Purpose: Why are you building this website? Is it for business, portfolio, e-commerce, or a blog? Identifying the core purpose will guide the design and functionality.</a:t>
            </a:r>
          </a:p>
          <a:p>
            <a:pPr algn="ctr">
              <a:lnSpc>
                <a:spcPts val="4373"/>
              </a:lnSpc>
              <a:spcBef>
                <a:spcPct val="0"/>
              </a:spcBef>
            </a:pPr>
            <a:r>
              <a:rPr lang="en-US" sz="2733">
                <a:solidFill>
                  <a:srgbClr val="000000"/>
                </a:solidFill>
                <a:latin typeface="Canva Sans"/>
                <a:ea typeface="Canva Sans"/>
                <a:cs typeface="Canva Sans"/>
                <a:sym typeface="Canva Sans"/>
              </a:rPr>
              <a:t>Target Audience: Understanding your audience helps shape both design elements and user experience (UX).</a:t>
            </a:r>
          </a:p>
          <a:p>
            <a:pPr algn="ctr">
              <a:lnSpc>
                <a:spcPts val="4373"/>
              </a:lnSpc>
              <a:spcBef>
                <a:spcPct val="0"/>
              </a:spcBef>
            </a:pPr>
            <a:r>
              <a:rPr lang="en-US" sz="2733">
                <a:solidFill>
                  <a:srgbClr val="000000"/>
                </a:solidFill>
                <a:latin typeface="Canva Sans"/>
                <a:ea typeface="Canva Sans"/>
                <a:cs typeface="Canva Sans"/>
                <a:sym typeface="Canva Sans"/>
              </a:rPr>
              <a:t>Competitor Research: Look at what your competitors are doing—this can help you identify opportunities and avoid common mistakes.</a:t>
            </a:r>
          </a:p>
          <a:p>
            <a:pPr algn="ctr">
              <a:lnSpc>
                <a:spcPts val="4373"/>
              </a:lnSpc>
              <a:spcBef>
                <a:spcPct val="0"/>
              </a:spcBef>
            </a:pPr>
            <a:r>
              <a:rPr lang="en-US" sz="2733">
                <a:solidFill>
                  <a:srgbClr val="000000"/>
                </a:solidFill>
                <a:latin typeface="Canva Sans"/>
                <a:ea typeface="Canva Sans"/>
                <a:cs typeface="Canva Sans"/>
                <a:sym typeface="Canva Sans"/>
              </a:rPr>
              <a:t>2. Wireframing and Design</a:t>
            </a:r>
          </a:p>
          <a:p>
            <a:pPr algn="ctr">
              <a:lnSpc>
                <a:spcPts val="4373"/>
              </a:lnSpc>
              <a:spcBef>
                <a:spcPct val="0"/>
              </a:spcBef>
            </a:pPr>
            <a:r>
              <a:rPr lang="en-US" sz="2733">
                <a:solidFill>
                  <a:srgbClr val="000000"/>
                </a:solidFill>
                <a:latin typeface="Canva Sans"/>
                <a:ea typeface="Canva Sans"/>
                <a:cs typeface="Canva Sans"/>
                <a:sym typeface="Canva Sans"/>
              </a:rPr>
              <a:t>With a clear plan in place, the next step is to create the layout and design of the website. This typically begins with wireframes and prototypes.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48807"/>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Wireframing: These are basic, visual blueprints that outline the website’s structure. Wireframes help you visualize where content, navigation, and buttons will go.</a:t>
            </a:r>
          </a:p>
          <a:p>
            <a:pPr algn="ctr">
              <a:lnSpc>
                <a:spcPts val="4373"/>
              </a:lnSpc>
              <a:spcBef>
                <a:spcPct val="0"/>
              </a:spcBef>
            </a:pPr>
            <a:r>
              <a:rPr lang="en-US" sz="2733">
                <a:solidFill>
                  <a:srgbClr val="000000"/>
                </a:solidFill>
                <a:latin typeface="Canva Sans"/>
                <a:ea typeface="Canva Sans"/>
                <a:cs typeface="Canva Sans"/>
                <a:sym typeface="Canva Sans"/>
              </a:rPr>
              <a:t>Design Mockups: Once the wireframe is approved, the design team will create high-fidelity mockups that show how the final website will look, including colors, fonts, and images. Feedback is essential in this stage to ensure the design aligns with your vision.</a:t>
            </a:r>
          </a:p>
          <a:p>
            <a:pPr algn="ctr">
              <a:lnSpc>
                <a:spcPts val="4373"/>
              </a:lnSpc>
              <a:spcBef>
                <a:spcPct val="0"/>
              </a:spcBef>
            </a:pPr>
            <a:r>
              <a:rPr lang="en-US" sz="2733">
                <a:solidFill>
                  <a:srgbClr val="000000"/>
                </a:solidFill>
                <a:latin typeface="Canva Sans"/>
                <a:ea typeface="Canva Sans"/>
                <a:cs typeface="Canva Sans"/>
                <a:sym typeface="Canva Sans"/>
              </a:rPr>
              <a:t>3. Content Creation</a:t>
            </a:r>
          </a:p>
          <a:p>
            <a:pPr algn="ctr">
              <a:lnSpc>
                <a:spcPts val="4373"/>
              </a:lnSpc>
              <a:spcBef>
                <a:spcPct val="0"/>
              </a:spcBef>
            </a:pPr>
            <a:r>
              <a:rPr lang="en-US" sz="2733">
                <a:solidFill>
                  <a:srgbClr val="000000"/>
                </a:solidFill>
                <a:latin typeface="Canva Sans"/>
                <a:ea typeface="Canva Sans"/>
                <a:cs typeface="Canva Sans"/>
                <a:sym typeface="Canva Sans"/>
              </a:rPr>
              <a:t>Content is the backbone of your website. In this phase, you’ll create the text, images, videos, and other media that will populate your site.</a:t>
            </a:r>
          </a:p>
          <a:p>
            <a:pPr algn="ctr">
              <a:lnSpc>
                <a:spcPts val="4373"/>
              </a:lnSpc>
              <a:spcBef>
                <a:spcPct val="0"/>
              </a:spcBef>
            </a:pPr>
            <a:r>
              <a:rPr lang="en-US" sz="2733">
                <a:solidFill>
                  <a:srgbClr val="000000"/>
                </a:solidFill>
                <a:latin typeface="Canva Sans"/>
                <a:ea typeface="Canva Sans"/>
                <a:cs typeface="Canva Sans"/>
                <a:sym typeface="Canva Sans"/>
              </a:rPr>
              <a:t>Copywriting: Write compelling, clear, and SEO-friendly copy for each page.</a:t>
            </a:r>
          </a:p>
          <a:p>
            <a:pPr algn="ctr">
              <a:lnSpc>
                <a:spcPts val="4373"/>
              </a:lnSpc>
              <a:spcBef>
                <a:spcPct val="0"/>
              </a:spcBef>
            </a:pPr>
            <a:r>
              <a:rPr lang="en-US" sz="2733">
                <a:solidFill>
                  <a:srgbClr val="000000"/>
                </a:solidFill>
                <a:latin typeface="Canva Sans"/>
                <a:ea typeface="Canva Sans"/>
                <a:cs typeface="Canva Sans"/>
                <a:sym typeface="Canva Sans"/>
              </a:rPr>
              <a:t>Imagery: Gather or create high-quality images that align with your brand and enhance the user experience.</a:t>
            </a:r>
          </a:p>
          <a:p>
            <a:pPr algn="ctr">
              <a:lnSpc>
                <a:spcPts val="4373"/>
              </a:lnSpc>
              <a:spcBef>
                <a:spcPct val="0"/>
              </a:spcBef>
            </a:pPr>
            <a:r>
              <a:rPr lang="en-US" sz="2733">
                <a:solidFill>
                  <a:srgbClr val="000000"/>
                </a:solidFill>
                <a:latin typeface="Canva Sans"/>
                <a:ea typeface="Canva Sans"/>
                <a:cs typeface="Canva Sans"/>
                <a:sym typeface="Canva Sans"/>
              </a:rPr>
              <a:t>4. Website Development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11784"/>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Once the design is finalized, it’s time to turn it into a fully functioning website. This phase involves coding the site and adding interactivity.</a:t>
            </a:r>
          </a:p>
          <a:p>
            <a:pPr algn="ctr">
              <a:lnSpc>
                <a:spcPts val="4373"/>
              </a:lnSpc>
              <a:spcBef>
                <a:spcPct val="0"/>
              </a:spcBef>
            </a:pPr>
            <a:r>
              <a:rPr lang="en-US" sz="2733">
                <a:solidFill>
                  <a:srgbClr val="000000"/>
                </a:solidFill>
                <a:latin typeface="Canva Sans"/>
                <a:ea typeface="Canva Sans"/>
                <a:cs typeface="Canva Sans"/>
                <a:sym typeface="Canva Sans"/>
              </a:rPr>
              <a:t>Frontend Development: This focuses on the elements users interact with—like navigation menus, buttons, and forms. Frontend developers use HTML, CSS, and JavaScript to bring the design to life.</a:t>
            </a:r>
          </a:p>
          <a:p>
            <a:pPr algn="ctr">
              <a:lnSpc>
                <a:spcPts val="4373"/>
              </a:lnSpc>
              <a:spcBef>
                <a:spcPct val="0"/>
              </a:spcBef>
            </a:pPr>
            <a:r>
              <a:rPr lang="en-US" sz="2733">
                <a:solidFill>
                  <a:srgbClr val="000000"/>
                </a:solidFill>
                <a:latin typeface="Canva Sans"/>
                <a:ea typeface="Canva Sans"/>
                <a:cs typeface="Canva Sans"/>
                <a:sym typeface="Canva Sans"/>
              </a:rPr>
              <a:t>Backend Development: This involves setting up servers, databases, and application logic. Backend developers ensure that everything works behind the scenes, from processing forms to managing content.</a:t>
            </a:r>
          </a:p>
          <a:p>
            <a:pPr algn="ctr">
              <a:lnSpc>
                <a:spcPts val="4373"/>
              </a:lnSpc>
              <a:spcBef>
                <a:spcPct val="0"/>
              </a:spcBef>
            </a:pPr>
            <a:r>
              <a:rPr lang="en-US" sz="2733">
                <a:solidFill>
                  <a:srgbClr val="000000"/>
                </a:solidFill>
                <a:latin typeface="Canva Sans"/>
                <a:ea typeface="Canva Sans"/>
                <a:cs typeface="Canva Sans"/>
                <a:sym typeface="Canva Sans"/>
              </a:rPr>
              <a:t>Responsive Design: Ensuring your site looks and works well on mobile devices is a must. Developers make sure your site is responsive to different screen sizes and devices.</a:t>
            </a:r>
          </a:p>
          <a:p>
            <a:pPr algn="ctr">
              <a:lnSpc>
                <a:spcPts val="4373"/>
              </a:lnSpc>
              <a:spcBef>
                <a:spcPct val="0"/>
              </a:spcBef>
            </a:pPr>
            <a:r>
              <a:rPr lang="en-US" sz="2733">
                <a:solidFill>
                  <a:srgbClr val="000000"/>
                </a:solidFill>
                <a:latin typeface="Canva Sans"/>
                <a:ea typeface="Canva Sans"/>
                <a:cs typeface="Canva Sans"/>
                <a:sym typeface="Canva Sans"/>
              </a:rPr>
              <a:t>5. Testing and Quality Assurance (QA)</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666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Before launching, thorough testing is essential to ensure everything works as expected.</a:t>
            </a:r>
          </a:p>
          <a:p>
            <a:pPr algn="ctr">
              <a:lnSpc>
                <a:spcPts val="4373"/>
              </a:lnSpc>
              <a:spcBef>
                <a:spcPct val="0"/>
              </a:spcBef>
            </a:pPr>
            <a:r>
              <a:rPr lang="en-US" sz="2733">
                <a:solidFill>
                  <a:srgbClr val="000000"/>
                </a:solidFill>
                <a:latin typeface="Canva Sans"/>
                <a:ea typeface="Canva Sans"/>
                <a:cs typeface="Canva Sans"/>
                <a:sym typeface="Canva Sans"/>
              </a:rPr>
              <a:t>Functionality Testing: Test all buttons, forms, and links to make sure they work correctly.</a:t>
            </a:r>
          </a:p>
          <a:p>
            <a:pPr algn="ctr">
              <a:lnSpc>
                <a:spcPts val="4373"/>
              </a:lnSpc>
              <a:spcBef>
                <a:spcPct val="0"/>
              </a:spcBef>
            </a:pPr>
            <a:r>
              <a:rPr lang="en-US" sz="2733">
                <a:solidFill>
                  <a:srgbClr val="000000"/>
                </a:solidFill>
                <a:latin typeface="Canva Sans"/>
                <a:ea typeface="Canva Sans"/>
                <a:cs typeface="Canva Sans"/>
                <a:sym typeface="Canva Sans"/>
              </a:rPr>
              <a:t>Cross-Browser Testing: Ensure your site looks great and functions well across different browsers (Chrome, Firefox, Safari, etc.).</a:t>
            </a:r>
          </a:p>
          <a:p>
            <a:pPr algn="ctr">
              <a:lnSpc>
                <a:spcPts val="4373"/>
              </a:lnSpc>
              <a:spcBef>
                <a:spcPct val="0"/>
              </a:spcBef>
            </a:pPr>
            <a:r>
              <a:rPr lang="en-US" sz="2733">
                <a:solidFill>
                  <a:srgbClr val="000000"/>
                </a:solidFill>
                <a:latin typeface="Canva Sans"/>
                <a:ea typeface="Canva Sans"/>
                <a:cs typeface="Canva Sans"/>
                <a:sym typeface="Canva Sans"/>
              </a:rPr>
              <a:t>Performance Testing: Test load times and make necessary adjustments to ensure fast page speeds.</a:t>
            </a:r>
          </a:p>
          <a:p>
            <a:pPr algn="ctr">
              <a:lnSpc>
                <a:spcPts val="4373"/>
              </a:lnSpc>
              <a:spcBef>
                <a:spcPct val="0"/>
              </a:spcBef>
            </a:pPr>
            <a:r>
              <a:rPr lang="en-US" sz="2733">
                <a:solidFill>
                  <a:srgbClr val="000000"/>
                </a:solidFill>
                <a:latin typeface="Canva Sans"/>
                <a:ea typeface="Canva Sans"/>
                <a:cs typeface="Canva Sans"/>
                <a:sym typeface="Canva Sans"/>
              </a:rPr>
              <a:t>Usability Testing: Get feedback from real users to ensure your site is easy to navigate and user-friendly.</a:t>
            </a:r>
          </a:p>
          <a:p>
            <a:pPr algn="ctr">
              <a:lnSpc>
                <a:spcPts val="4373"/>
              </a:lnSpc>
              <a:spcBef>
                <a:spcPct val="0"/>
              </a:spcBef>
            </a:pPr>
            <a:r>
              <a:rPr lang="en-US" sz="2733">
                <a:solidFill>
                  <a:srgbClr val="000000"/>
                </a:solidFill>
                <a:latin typeface="Canva Sans"/>
                <a:ea typeface="Canva Sans"/>
                <a:cs typeface="Canva Sans"/>
                <a:sym typeface="Canva Sans"/>
              </a:rPr>
              <a:t>6. Launch and Post-Launch Maintenance</a:t>
            </a:r>
          </a:p>
          <a:p>
            <a:pPr algn="ctr">
              <a:lnSpc>
                <a:spcPts val="4373"/>
              </a:lnSpc>
              <a:spcBef>
                <a:spcPct val="0"/>
              </a:spcBef>
            </a:pPr>
            <a:r>
              <a:rPr lang="en-US" sz="2733">
                <a:solidFill>
                  <a:srgbClr val="000000"/>
                </a:solidFill>
                <a:latin typeface="Canva Sans"/>
                <a:ea typeface="Canva Sans"/>
                <a:cs typeface="Canva Sans"/>
                <a:sym typeface="Canva Sans"/>
              </a:rPr>
              <a:t>After testing and approval, it’s time to launch your website to the public.</a:t>
            </a:r>
          </a:p>
          <a:p>
            <a:pPr algn="ctr">
              <a:lnSpc>
                <a:spcPts val="4373"/>
              </a:lnSpc>
              <a:spcBef>
                <a:spcPct val="0"/>
              </a:spcBef>
            </a:pPr>
            <a:r>
              <a:rPr lang="en-US" sz="2733">
                <a:solidFill>
                  <a:srgbClr val="000000"/>
                </a:solidFill>
                <a:latin typeface="Canva Sans"/>
                <a:ea typeface="Canva Sans"/>
                <a:cs typeface="Canva Sans"/>
                <a:sym typeface="Canva Sans"/>
              </a:rPr>
              <a:t>Final Deployment: The website is moved from the development environment to the live server. Make sure to back up everything and ensure proper security measures are in place.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DAGdZUIWxdo</dc:identifier>
  <dcterms:modified xsi:type="dcterms:W3CDTF">2011-08-01T06:04:30Z</dcterms:modified>
  <cp:revision>1</cp:revision>
  <dc:title>A Step-by-Step Breakdown of the Website Design and Development Process: From Idea to Launch</dc:title>
</cp:coreProperties>
</file>