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Futura Ultra-Bold" charset="1" panose="020B0802020204020204"/>
      <p:regular r:id="rId14"/>
    </p:embeddedFont>
    <p:embeddedFont>
      <p:font typeface="Futura" charset="1" panose="020B0502020204020303"/>
      <p:regular r:id="rId15"/>
    </p:embeddedFont>
    <p:embeddedFont>
      <p:font typeface="Futura Bold" charset="1" panose="020B0702020204020203"/>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https://homefinance.adityabirlacapital.com/home-loan/plot-and-home-construction-loan" TargetMode="External" Type="http://schemas.openxmlformats.org/officeDocument/2006/relationships/hyperlink"/><Relationship Id="rId2" Target="../media/image4.jpeg" Type="http://schemas.openxmlformats.org/officeDocument/2006/relationships/image"/><Relationship Id="rId3" Target="../media/image5.jpeg" Type="http://schemas.openxmlformats.org/officeDocument/2006/relationships/image"/><Relationship Id="rId4" Target="../media/image6.jpeg" Type="http://schemas.openxmlformats.org/officeDocument/2006/relationships/image"/><Relationship Id="rId5" Target="../media/image7.jpeg" Type="http://schemas.openxmlformats.org/officeDocument/2006/relationships/image"/><Relationship Id="rId6" Target="../media/image8.jpeg" Type="http://schemas.openxmlformats.org/officeDocument/2006/relationships/image"/><Relationship Id="rId7" Target="../media/image2.png" Type="http://schemas.openxmlformats.org/officeDocument/2006/relationships/image"/><Relationship Id="rId8" Target="../media/image9.jpeg" Type="http://schemas.openxmlformats.org/officeDocument/2006/relationships/image"/><Relationship Id="rId9" Target="../media/image10.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jpeg" Type="http://schemas.openxmlformats.org/officeDocument/2006/relationships/image"/><Relationship Id="rId4" Target="../media/image13.jpeg" Type="http://schemas.openxmlformats.org/officeDocument/2006/relationships/image"/><Relationship Id="rId5" Target="../media/image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jpeg" Type="http://schemas.openxmlformats.org/officeDocument/2006/relationships/image"/><Relationship Id="rId4" Target="../media/image16.jpeg" Type="http://schemas.openxmlformats.org/officeDocument/2006/relationships/image"/><Relationship Id="rId5" Target="../media/image17.jpeg" Type="http://schemas.openxmlformats.org/officeDocument/2006/relationships/image"/><Relationship Id="rId6" Target="../media/image18.jpeg" Type="http://schemas.openxmlformats.org/officeDocument/2006/relationships/image"/><Relationship Id="rId7" Target="../media/image19.jpeg" Type="http://schemas.openxmlformats.org/officeDocument/2006/relationships/image"/><Relationship Id="rId8" Target="../media/image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jpeg" Type="http://schemas.openxmlformats.org/officeDocument/2006/relationships/image"/><Relationship Id="rId4" Target="https://homefinance.adityabirlacapital.com" TargetMode="External" Type="http://schemas.openxmlformats.org/officeDocument/2006/relationships/hyperlink"/><Relationship Id="rId5" Target="../media/image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jpeg" Type="http://schemas.openxmlformats.org/officeDocument/2006/relationships/image"/><Relationship Id="rId4" Target="../media/image24.jpeg" Type="http://schemas.openxmlformats.org/officeDocument/2006/relationships/image"/><Relationship Id="rId5" Target="../media/image25.jpeg" Type="http://schemas.openxmlformats.org/officeDocument/2006/relationships/image"/><Relationship Id="rId6" Target="../media/image26.jpeg" Type="http://schemas.openxmlformats.org/officeDocument/2006/relationships/image"/><Relationship Id="rId7" Target="../media/image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9.jpeg" Type="http://schemas.openxmlformats.org/officeDocument/2006/relationships/image"/><Relationship Id="rId4" Target="../media/image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868627" y="-1596287"/>
            <a:ext cx="4763542" cy="4260087"/>
            <a:chOff x="0" y="0"/>
            <a:chExt cx="1254595" cy="1121998"/>
          </a:xfrm>
        </p:grpSpPr>
        <p:sp>
          <p:nvSpPr>
            <p:cNvPr name="Freeform 3" id="3"/>
            <p:cNvSpPr/>
            <p:nvPr/>
          </p:nvSpPr>
          <p:spPr>
            <a:xfrm flipH="false" flipV="false" rot="0">
              <a:off x="0" y="0"/>
              <a:ext cx="1254595" cy="1121998"/>
            </a:xfrm>
            <a:custGeom>
              <a:avLst/>
              <a:gdLst/>
              <a:ahLst/>
              <a:cxnLst/>
              <a:rect r="r" b="b" t="t" l="l"/>
              <a:pathLst>
                <a:path h="1121998" w="1254595">
                  <a:moveTo>
                    <a:pt x="0" y="0"/>
                  </a:moveTo>
                  <a:lnTo>
                    <a:pt x="1254595" y="0"/>
                  </a:lnTo>
                  <a:lnTo>
                    <a:pt x="1254595" y="1121998"/>
                  </a:lnTo>
                  <a:lnTo>
                    <a:pt x="0" y="1121998"/>
                  </a:lnTo>
                  <a:close/>
                </a:path>
              </a:pathLst>
            </a:custGeom>
            <a:solidFill>
              <a:srgbClr val="BAA891"/>
            </a:solidFill>
          </p:spPr>
        </p:sp>
        <p:sp>
          <p:nvSpPr>
            <p:cNvPr name="TextBox 4" id="4"/>
            <p:cNvSpPr txBox="true"/>
            <p:nvPr/>
          </p:nvSpPr>
          <p:spPr>
            <a:xfrm>
              <a:off x="0" y="-76200"/>
              <a:ext cx="1254595" cy="1198198"/>
            </a:xfrm>
            <a:prstGeom prst="rect">
              <a:avLst/>
            </a:prstGeom>
          </p:spPr>
          <p:txBody>
            <a:bodyPr anchor="ctr" rtlCol="false" tIns="50800" lIns="50800" bIns="50800" rIns="50800"/>
            <a:lstStyle/>
            <a:p>
              <a:pPr algn="ctr">
                <a:lnSpc>
                  <a:spcPts val="3466"/>
                </a:lnSpc>
              </a:pPr>
            </a:p>
          </p:txBody>
        </p:sp>
      </p:grpSp>
      <p:grpSp>
        <p:nvGrpSpPr>
          <p:cNvPr name="Group 5" id="5"/>
          <p:cNvGrpSpPr/>
          <p:nvPr/>
        </p:nvGrpSpPr>
        <p:grpSpPr>
          <a:xfrm rot="0">
            <a:off x="-877951" y="6894126"/>
            <a:ext cx="6052515" cy="4260087"/>
            <a:chOff x="0" y="0"/>
            <a:chExt cx="1594078" cy="1121998"/>
          </a:xfrm>
        </p:grpSpPr>
        <p:sp>
          <p:nvSpPr>
            <p:cNvPr name="Freeform 6" id="6"/>
            <p:cNvSpPr/>
            <p:nvPr/>
          </p:nvSpPr>
          <p:spPr>
            <a:xfrm flipH="false" flipV="false" rot="0">
              <a:off x="0" y="0"/>
              <a:ext cx="1594078" cy="1121998"/>
            </a:xfrm>
            <a:custGeom>
              <a:avLst/>
              <a:gdLst/>
              <a:ahLst/>
              <a:cxnLst/>
              <a:rect r="r" b="b" t="t" l="l"/>
              <a:pathLst>
                <a:path h="1121998" w="1594078">
                  <a:moveTo>
                    <a:pt x="0" y="0"/>
                  </a:moveTo>
                  <a:lnTo>
                    <a:pt x="1594078" y="0"/>
                  </a:lnTo>
                  <a:lnTo>
                    <a:pt x="1594078" y="1121998"/>
                  </a:lnTo>
                  <a:lnTo>
                    <a:pt x="0" y="1121998"/>
                  </a:lnTo>
                  <a:close/>
                </a:path>
              </a:pathLst>
            </a:custGeom>
            <a:solidFill>
              <a:srgbClr val="BAA891"/>
            </a:solidFill>
          </p:spPr>
        </p:sp>
        <p:sp>
          <p:nvSpPr>
            <p:cNvPr name="TextBox 7" id="7"/>
            <p:cNvSpPr txBox="true"/>
            <p:nvPr/>
          </p:nvSpPr>
          <p:spPr>
            <a:xfrm>
              <a:off x="0" y="-76200"/>
              <a:ext cx="1594078" cy="1198198"/>
            </a:xfrm>
            <a:prstGeom prst="rect">
              <a:avLst/>
            </a:prstGeom>
          </p:spPr>
          <p:txBody>
            <a:bodyPr anchor="ctr" rtlCol="false" tIns="50800" lIns="50800" bIns="50800" rIns="50800"/>
            <a:lstStyle/>
            <a:p>
              <a:pPr algn="ctr">
                <a:lnSpc>
                  <a:spcPts val="3466"/>
                </a:lnSpc>
              </a:pPr>
            </a:p>
          </p:txBody>
        </p:sp>
      </p:grpSp>
      <p:grpSp>
        <p:nvGrpSpPr>
          <p:cNvPr name="Group 8" id="8"/>
          <p:cNvGrpSpPr/>
          <p:nvPr/>
        </p:nvGrpSpPr>
        <p:grpSpPr>
          <a:xfrm rot="0">
            <a:off x="1205128" y="1174064"/>
            <a:ext cx="7938872" cy="7938872"/>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2"/>
              <a:stretch>
                <a:fillRect l="-24931" t="0" r="-24931" b="0"/>
              </a:stretch>
            </a:blipFill>
          </p:spPr>
        </p:sp>
      </p:grpSp>
      <p:sp>
        <p:nvSpPr>
          <p:cNvPr name="Freeform 10" id="10"/>
          <p:cNvSpPr/>
          <p:nvPr/>
        </p:nvSpPr>
        <p:spPr>
          <a:xfrm flipH="false" flipV="false" rot="0">
            <a:off x="13258683" y="-1340594"/>
            <a:ext cx="5029317" cy="3636264"/>
          </a:xfrm>
          <a:custGeom>
            <a:avLst/>
            <a:gdLst/>
            <a:ahLst/>
            <a:cxnLst/>
            <a:rect r="r" b="b" t="t" l="l"/>
            <a:pathLst>
              <a:path h="3636264" w="5029317">
                <a:moveTo>
                  <a:pt x="0" y="0"/>
                </a:moveTo>
                <a:lnTo>
                  <a:pt x="5029317" y="0"/>
                </a:lnTo>
                <a:lnTo>
                  <a:pt x="5029317" y="3636264"/>
                </a:lnTo>
                <a:lnTo>
                  <a:pt x="0" y="3636264"/>
                </a:lnTo>
                <a:lnTo>
                  <a:pt x="0" y="0"/>
                </a:lnTo>
                <a:close/>
              </a:path>
            </a:pathLst>
          </a:custGeom>
          <a:blipFill>
            <a:blip r:embed="rId3"/>
            <a:stretch>
              <a:fillRect l="0" t="0" r="0" b="-38309"/>
            </a:stretch>
          </a:blipFill>
        </p:spPr>
      </p:sp>
      <p:sp>
        <p:nvSpPr>
          <p:cNvPr name="TextBox 11" id="11"/>
          <p:cNvSpPr txBox="true"/>
          <p:nvPr/>
        </p:nvSpPr>
        <p:spPr>
          <a:xfrm rot="0">
            <a:off x="9733368" y="2663800"/>
            <a:ext cx="8218449" cy="8118143"/>
          </a:xfrm>
          <a:prstGeom prst="rect">
            <a:avLst/>
          </a:prstGeom>
        </p:spPr>
        <p:txBody>
          <a:bodyPr anchor="t" rtlCol="false" tIns="0" lIns="0" bIns="0" rIns="0">
            <a:spAutoFit/>
          </a:bodyPr>
          <a:lstStyle/>
          <a:p>
            <a:pPr algn="r">
              <a:lnSpc>
                <a:spcPts val="8903"/>
              </a:lnSpc>
            </a:pPr>
            <a:r>
              <a:rPr lang="en-US" b="true" sz="9085" spc="-36">
                <a:solidFill>
                  <a:srgbClr val="000000"/>
                </a:solidFill>
                <a:latin typeface="Futura Ultra-Bold"/>
                <a:ea typeface="Futura Ultra-Bold"/>
                <a:cs typeface="Futura Ultra-Bold"/>
                <a:sym typeface="Futura Ultra-Bold"/>
              </a:rPr>
              <a:t>A Comp</a:t>
            </a:r>
            <a:r>
              <a:rPr lang="en-US" b="true" sz="9085" spc="-36">
                <a:solidFill>
                  <a:srgbClr val="000000"/>
                </a:solidFill>
                <a:latin typeface="Futura Ultra-Bold"/>
                <a:ea typeface="Futura Ultra-Bold"/>
                <a:cs typeface="Futura Ultra-Bold"/>
                <a:sym typeface="Futura Ultra-Bold"/>
              </a:rPr>
              <a:t>lete Guide to Home Construction Loans in India</a:t>
            </a:r>
          </a:p>
          <a:p>
            <a:pPr algn="r">
              <a:lnSpc>
                <a:spcPts val="8903"/>
              </a:lnSpc>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49758" y="-453189"/>
            <a:ext cx="3204123" cy="2561587"/>
            <a:chOff x="0" y="0"/>
            <a:chExt cx="843884" cy="674657"/>
          </a:xfrm>
        </p:grpSpPr>
        <p:sp>
          <p:nvSpPr>
            <p:cNvPr name="Freeform 3" id="3"/>
            <p:cNvSpPr/>
            <p:nvPr/>
          </p:nvSpPr>
          <p:spPr>
            <a:xfrm flipH="false" flipV="false" rot="0">
              <a:off x="0" y="0"/>
              <a:ext cx="843884" cy="674657"/>
            </a:xfrm>
            <a:custGeom>
              <a:avLst/>
              <a:gdLst/>
              <a:ahLst/>
              <a:cxnLst/>
              <a:rect r="r" b="b" t="t" l="l"/>
              <a:pathLst>
                <a:path h="674657" w="843884">
                  <a:moveTo>
                    <a:pt x="0" y="0"/>
                  </a:moveTo>
                  <a:lnTo>
                    <a:pt x="843884" y="0"/>
                  </a:lnTo>
                  <a:lnTo>
                    <a:pt x="843884" y="674657"/>
                  </a:lnTo>
                  <a:lnTo>
                    <a:pt x="0" y="674657"/>
                  </a:lnTo>
                  <a:close/>
                </a:path>
              </a:pathLst>
            </a:custGeom>
            <a:solidFill>
              <a:srgbClr val="BAA891"/>
            </a:solidFill>
          </p:spPr>
        </p:sp>
        <p:sp>
          <p:nvSpPr>
            <p:cNvPr name="TextBox 4" id="4"/>
            <p:cNvSpPr txBox="true"/>
            <p:nvPr/>
          </p:nvSpPr>
          <p:spPr>
            <a:xfrm>
              <a:off x="0" y="-76200"/>
              <a:ext cx="843884" cy="750857"/>
            </a:xfrm>
            <a:prstGeom prst="rect">
              <a:avLst/>
            </a:prstGeom>
          </p:spPr>
          <p:txBody>
            <a:bodyPr anchor="ctr" rtlCol="false" tIns="50800" lIns="50800" bIns="50800" rIns="50800"/>
            <a:lstStyle/>
            <a:p>
              <a:pPr algn="ctr">
                <a:lnSpc>
                  <a:spcPts val="3466"/>
                </a:lnSpc>
              </a:pPr>
            </a:p>
          </p:txBody>
        </p:sp>
      </p:grpSp>
      <p:grpSp>
        <p:nvGrpSpPr>
          <p:cNvPr name="Group 5" id="5"/>
          <p:cNvGrpSpPr/>
          <p:nvPr/>
        </p:nvGrpSpPr>
        <p:grpSpPr>
          <a:xfrm rot="0">
            <a:off x="15083877" y="8505087"/>
            <a:ext cx="3204123" cy="2561587"/>
            <a:chOff x="0" y="0"/>
            <a:chExt cx="843884" cy="674657"/>
          </a:xfrm>
        </p:grpSpPr>
        <p:sp>
          <p:nvSpPr>
            <p:cNvPr name="Freeform 6" id="6"/>
            <p:cNvSpPr/>
            <p:nvPr/>
          </p:nvSpPr>
          <p:spPr>
            <a:xfrm flipH="false" flipV="false" rot="0">
              <a:off x="0" y="0"/>
              <a:ext cx="843884" cy="674657"/>
            </a:xfrm>
            <a:custGeom>
              <a:avLst/>
              <a:gdLst/>
              <a:ahLst/>
              <a:cxnLst/>
              <a:rect r="r" b="b" t="t" l="l"/>
              <a:pathLst>
                <a:path h="674657" w="843884">
                  <a:moveTo>
                    <a:pt x="0" y="0"/>
                  </a:moveTo>
                  <a:lnTo>
                    <a:pt x="843884" y="0"/>
                  </a:lnTo>
                  <a:lnTo>
                    <a:pt x="843884" y="674657"/>
                  </a:lnTo>
                  <a:lnTo>
                    <a:pt x="0" y="674657"/>
                  </a:lnTo>
                  <a:close/>
                </a:path>
              </a:pathLst>
            </a:custGeom>
            <a:solidFill>
              <a:srgbClr val="BAA891"/>
            </a:solidFill>
          </p:spPr>
        </p:sp>
        <p:sp>
          <p:nvSpPr>
            <p:cNvPr name="TextBox 7" id="7"/>
            <p:cNvSpPr txBox="true"/>
            <p:nvPr/>
          </p:nvSpPr>
          <p:spPr>
            <a:xfrm>
              <a:off x="0" y="-76200"/>
              <a:ext cx="843884" cy="750857"/>
            </a:xfrm>
            <a:prstGeom prst="rect">
              <a:avLst/>
            </a:prstGeom>
          </p:spPr>
          <p:txBody>
            <a:bodyPr anchor="ctr" rtlCol="false" tIns="50800" lIns="50800" bIns="50800" rIns="50800"/>
            <a:lstStyle/>
            <a:p>
              <a:pPr algn="ctr">
                <a:lnSpc>
                  <a:spcPts val="3466"/>
                </a:lnSpc>
              </a:pPr>
            </a:p>
          </p:txBody>
        </p:sp>
      </p:grpSp>
      <p:sp>
        <p:nvSpPr>
          <p:cNvPr name="Freeform 8" id="8"/>
          <p:cNvSpPr/>
          <p:nvPr/>
        </p:nvSpPr>
        <p:spPr>
          <a:xfrm flipH="false" flipV="false" rot="0">
            <a:off x="9642557" y="1028700"/>
            <a:ext cx="8009263" cy="8009263"/>
          </a:xfrm>
          <a:custGeom>
            <a:avLst/>
            <a:gdLst/>
            <a:ahLst/>
            <a:cxnLst/>
            <a:rect r="r" b="b" t="t" l="l"/>
            <a:pathLst>
              <a:path h="8009263" w="8009263">
                <a:moveTo>
                  <a:pt x="0" y="0"/>
                </a:moveTo>
                <a:lnTo>
                  <a:pt x="8009263" y="0"/>
                </a:lnTo>
                <a:lnTo>
                  <a:pt x="8009263" y="8009263"/>
                </a:lnTo>
                <a:lnTo>
                  <a:pt x="0" y="8009263"/>
                </a:lnTo>
                <a:lnTo>
                  <a:pt x="0" y="0"/>
                </a:lnTo>
                <a:close/>
              </a:path>
            </a:pathLst>
          </a:custGeom>
          <a:blipFill>
            <a:blip r:embed="rId2"/>
            <a:stretch>
              <a:fillRect l="0" t="0" r="0" b="0"/>
            </a:stretch>
          </a:blipFill>
        </p:spPr>
      </p:sp>
      <p:sp>
        <p:nvSpPr>
          <p:cNvPr name="Freeform 9" id="9"/>
          <p:cNvSpPr/>
          <p:nvPr/>
        </p:nvSpPr>
        <p:spPr>
          <a:xfrm flipH="false" flipV="false" rot="0">
            <a:off x="0" y="-163452"/>
            <a:ext cx="2807392" cy="1592616"/>
          </a:xfrm>
          <a:custGeom>
            <a:avLst/>
            <a:gdLst/>
            <a:ahLst/>
            <a:cxnLst/>
            <a:rect r="r" b="b" t="t" l="l"/>
            <a:pathLst>
              <a:path h="1592616" w="2807392">
                <a:moveTo>
                  <a:pt x="0" y="0"/>
                </a:moveTo>
                <a:lnTo>
                  <a:pt x="2807392" y="0"/>
                </a:lnTo>
                <a:lnTo>
                  <a:pt x="2807392" y="1592616"/>
                </a:lnTo>
                <a:lnTo>
                  <a:pt x="0" y="1592616"/>
                </a:lnTo>
                <a:lnTo>
                  <a:pt x="0" y="0"/>
                </a:lnTo>
                <a:close/>
              </a:path>
            </a:pathLst>
          </a:custGeom>
          <a:blipFill>
            <a:blip r:embed="rId3"/>
            <a:stretch>
              <a:fillRect l="0" t="-37661" r="0" b="-38613"/>
            </a:stretch>
          </a:blipFill>
        </p:spPr>
      </p:sp>
      <p:sp>
        <p:nvSpPr>
          <p:cNvPr name="TextBox 10" id="10"/>
          <p:cNvSpPr txBox="true"/>
          <p:nvPr/>
        </p:nvSpPr>
        <p:spPr>
          <a:xfrm rot="0">
            <a:off x="1028700" y="1447026"/>
            <a:ext cx="5842222" cy="1179868"/>
          </a:xfrm>
          <a:prstGeom prst="rect">
            <a:avLst/>
          </a:prstGeom>
        </p:spPr>
        <p:txBody>
          <a:bodyPr anchor="t" rtlCol="false" tIns="0" lIns="0" bIns="0" rIns="0">
            <a:spAutoFit/>
          </a:bodyPr>
          <a:lstStyle/>
          <a:p>
            <a:pPr algn="l">
              <a:lnSpc>
                <a:spcPts val="8208"/>
              </a:lnSpc>
            </a:pPr>
            <a:r>
              <a:rPr lang="en-US" b="true" sz="6840" spc="68">
                <a:solidFill>
                  <a:srgbClr val="000000"/>
                </a:solidFill>
                <a:latin typeface="Futura Ultra-Bold"/>
                <a:ea typeface="Futura Ultra-Bold"/>
                <a:cs typeface="Futura Ultra-Bold"/>
                <a:sym typeface="Futura Ultra-Bold"/>
              </a:rPr>
              <a:t>I</a:t>
            </a:r>
            <a:r>
              <a:rPr lang="en-US" b="true" sz="6840" spc="68">
                <a:solidFill>
                  <a:srgbClr val="000000"/>
                </a:solidFill>
                <a:latin typeface="Futura Ultra-Bold"/>
                <a:ea typeface="Futura Ultra-Bold"/>
                <a:cs typeface="Futura Ultra-Bold"/>
                <a:sym typeface="Futura Ultra-Bold"/>
              </a:rPr>
              <a:t>ntroduction</a:t>
            </a:r>
          </a:p>
        </p:txBody>
      </p:sp>
      <p:sp>
        <p:nvSpPr>
          <p:cNvPr name="TextBox 11" id="11"/>
          <p:cNvSpPr txBox="true"/>
          <p:nvPr/>
        </p:nvSpPr>
        <p:spPr>
          <a:xfrm rot="0">
            <a:off x="1028700" y="3365974"/>
            <a:ext cx="7416957" cy="5140067"/>
          </a:xfrm>
          <a:prstGeom prst="rect">
            <a:avLst/>
          </a:prstGeom>
        </p:spPr>
        <p:txBody>
          <a:bodyPr anchor="t" rtlCol="false" tIns="0" lIns="0" bIns="0" rIns="0">
            <a:spAutoFit/>
          </a:bodyPr>
          <a:lstStyle/>
          <a:p>
            <a:pPr algn="l">
              <a:lnSpc>
                <a:spcPts val="3158"/>
              </a:lnSpc>
            </a:pPr>
            <a:r>
              <a:rPr lang="en-US" sz="2526">
                <a:solidFill>
                  <a:srgbClr val="000000"/>
                </a:solidFill>
                <a:latin typeface="Futura"/>
                <a:ea typeface="Futura"/>
                <a:cs typeface="Futura"/>
                <a:sym typeface="Futura"/>
              </a:rPr>
              <a:t>Building your own home is a dream that represents stability, comfort, and long-term security. However, transforming architectural plans into a livable house requires significant financial planning. This is where a home construction loan becomes an essential financial tool. Unlike a standard home loan, construction financing supports the phased nature of building a house. Institutions like Aditya Birla Housing Finance Limited play a key role in making this process structured, transparent, and accessible for aspiring homeowners.</a:t>
            </a:r>
          </a:p>
          <a:p>
            <a:pPr algn="l">
              <a:lnSpc>
                <a:spcPts val="3158"/>
              </a:lnSpc>
            </a:pPr>
          </a:p>
          <a:p>
            <a:pPr algn="l">
              <a:lnSpc>
                <a:spcPts val="3158"/>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957745" y="-681669"/>
            <a:ext cx="3973635" cy="3085279"/>
          </a:xfrm>
          <a:custGeom>
            <a:avLst/>
            <a:gdLst/>
            <a:ahLst/>
            <a:cxnLst/>
            <a:rect r="r" b="b" t="t" l="l"/>
            <a:pathLst>
              <a:path h="3085279" w="3973635">
                <a:moveTo>
                  <a:pt x="0" y="0"/>
                </a:moveTo>
                <a:lnTo>
                  <a:pt x="3973635" y="0"/>
                </a:lnTo>
                <a:lnTo>
                  <a:pt x="3973635" y="3085279"/>
                </a:lnTo>
                <a:lnTo>
                  <a:pt x="0" y="3085279"/>
                </a:lnTo>
                <a:lnTo>
                  <a:pt x="0" y="0"/>
                </a:lnTo>
                <a:close/>
              </a:path>
            </a:pathLst>
          </a:custGeom>
          <a:blipFill>
            <a:blip r:embed="rId2"/>
            <a:stretch>
              <a:fillRect l="-23595" t="0" r="-23595" b="0"/>
            </a:stretch>
          </a:blipFill>
        </p:spPr>
      </p:sp>
      <p:sp>
        <p:nvSpPr>
          <p:cNvPr name="Freeform 3" id="3"/>
          <p:cNvSpPr/>
          <p:nvPr/>
        </p:nvSpPr>
        <p:spPr>
          <a:xfrm flipH="false" flipV="false" rot="0">
            <a:off x="15957745" y="2669841"/>
            <a:ext cx="3574739" cy="2970239"/>
          </a:xfrm>
          <a:custGeom>
            <a:avLst/>
            <a:gdLst/>
            <a:ahLst/>
            <a:cxnLst/>
            <a:rect r="r" b="b" t="t" l="l"/>
            <a:pathLst>
              <a:path h="2970239" w="3574739">
                <a:moveTo>
                  <a:pt x="0" y="0"/>
                </a:moveTo>
                <a:lnTo>
                  <a:pt x="3574739" y="0"/>
                </a:lnTo>
                <a:lnTo>
                  <a:pt x="3574739" y="2970240"/>
                </a:lnTo>
                <a:lnTo>
                  <a:pt x="0" y="2970240"/>
                </a:lnTo>
                <a:lnTo>
                  <a:pt x="0" y="0"/>
                </a:lnTo>
                <a:close/>
              </a:path>
            </a:pathLst>
          </a:custGeom>
          <a:blipFill>
            <a:blip r:embed="rId3"/>
            <a:stretch>
              <a:fillRect l="-12239" t="0" r="-12239" b="0"/>
            </a:stretch>
          </a:blipFill>
        </p:spPr>
      </p:sp>
      <p:sp>
        <p:nvSpPr>
          <p:cNvPr name="Freeform 4" id="4"/>
          <p:cNvSpPr/>
          <p:nvPr/>
        </p:nvSpPr>
        <p:spPr>
          <a:xfrm flipH="false" flipV="false" rot="0">
            <a:off x="11350128" y="0"/>
            <a:ext cx="4407493" cy="3966073"/>
          </a:xfrm>
          <a:custGeom>
            <a:avLst/>
            <a:gdLst/>
            <a:ahLst/>
            <a:cxnLst/>
            <a:rect r="r" b="b" t="t" l="l"/>
            <a:pathLst>
              <a:path h="3966073" w="4407493">
                <a:moveTo>
                  <a:pt x="0" y="0"/>
                </a:moveTo>
                <a:lnTo>
                  <a:pt x="4407493" y="0"/>
                </a:lnTo>
                <a:lnTo>
                  <a:pt x="4407493" y="3966073"/>
                </a:lnTo>
                <a:lnTo>
                  <a:pt x="0" y="3966073"/>
                </a:lnTo>
                <a:lnTo>
                  <a:pt x="0" y="0"/>
                </a:lnTo>
                <a:close/>
              </a:path>
            </a:pathLst>
          </a:custGeom>
          <a:blipFill>
            <a:blip r:embed="rId4"/>
            <a:stretch>
              <a:fillRect l="-29986" t="0" r="-29986" b="0"/>
            </a:stretch>
          </a:blipFill>
        </p:spPr>
      </p:sp>
      <p:sp>
        <p:nvSpPr>
          <p:cNvPr name="Freeform 5" id="5"/>
          <p:cNvSpPr/>
          <p:nvPr/>
        </p:nvSpPr>
        <p:spPr>
          <a:xfrm flipH="false" flipV="false" rot="0">
            <a:off x="11350128" y="4304594"/>
            <a:ext cx="4407493" cy="8229600"/>
          </a:xfrm>
          <a:custGeom>
            <a:avLst/>
            <a:gdLst/>
            <a:ahLst/>
            <a:cxnLst/>
            <a:rect r="r" b="b" t="t" l="l"/>
            <a:pathLst>
              <a:path h="8229600" w="4407493">
                <a:moveTo>
                  <a:pt x="0" y="0"/>
                </a:moveTo>
                <a:lnTo>
                  <a:pt x="4407493" y="0"/>
                </a:lnTo>
                <a:lnTo>
                  <a:pt x="4407493" y="8229600"/>
                </a:lnTo>
                <a:lnTo>
                  <a:pt x="0" y="8229600"/>
                </a:lnTo>
                <a:lnTo>
                  <a:pt x="0" y="0"/>
                </a:lnTo>
                <a:close/>
              </a:path>
            </a:pathLst>
          </a:custGeom>
          <a:blipFill>
            <a:blip r:embed="rId5"/>
            <a:stretch>
              <a:fillRect l="-167538" t="0" r="-12713" b="0"/>
            </a:stretch>
          </a:blipFill>
        </p:spPr>
      </p:sp>
      <p:sp>
        <p:nvSpPr>
          <p:cNvPr name="Freeform 6" id="6"/>
          <p:cNvSpPr/>
          <p:nvPr/>
        </p:nvSpPr>
        <p:spPr>
          <a:xfrm flipH="false" flipV="false" rot="0">
            <a:off x="15957745" y="6014963"/>
            <a:ext cx="4943855" cy="8229600"/>
          </a:xfrm>
          <a:custGeom>
            <a:avLst/>
            <a:gdLst/>
            <a:ahLst/>
            <a:cxnLst/>
            <a:rect r="r" b="b" t="t" l="l"/>
            <a:pathLst>
              <a:path h="8229600" w="4943855">
                <a:moveTo>
                  <a:pt x="0" y="0"/>
                </a:moveTo>
                <a:lnTo>
                  <a:pt x="4943855" y="0"/>
                </a:lnTo>
                <a:lnTo>
                  <a:pt x="4943855" y="8229600"/>
                </a:lnTo>
                <a:lnTo>
                  <a:pt x="0" y="8229600"/>
                </a:lnTo>
                <a:lnTo>
                  <a:pt x="0" y="0"/>
                </a:lnTo>
                <a:close/>
              </a:path>
            </a:pathLst>
          </a:custGeom>
          <a:blipFill>
            <a:blip r:embed="rId6"/>
            <a:stretch>
              <a:fillRect l="-5452" t="0" r="-5452" b="0"/>
            </a:stretch>
          </a:blipFill>
        </p:spPr>
      </p:sp>
      <p:sp>
        <p:nvSpPr>
          <p:cNvPr name="Freeform 7" id="7"/>
          <p:cNvSpPr/>
          <p:nvPr/>
        </p:nvSpPr>
        <p:spPr>
          <a:xfrm flipH="false" flipV="false" rot="0">
            <a:off x="187526" y="0"/>
            <a:ext cx="2399436" cy="1361185"/>
          </a:xfrm>
          <a:custGeom>
            <a:avLst/>
            <a:gdLst/>
            <a:ahLst/>
            <a:cxnLst/>
            <a:rect r="r" b="b" t="t" l="l"/>
            <a:pathLst>
              <a:path h="1361185" w="2399436">
                <a:moveTo>
                  <a:pt x="0" y="0"/>
                </a:moveTo>
                <a:lnTo>
                  <a:pt x="2399436" y="0"/>
                </a:lnTo>
                <a:lnTo>
                  <a:pt x="2399436" y="1361185"/>
                </a:lnTo>
                <a:lnTo>
                  <a:pt x="0" y="1361185"/>
                </a:lnTo>
                <a:lnTo>
                  <a:pt x="0" y="0"/>
                </a:lnTo>
                <a:close/>
              </a:path>
            </a:pathLst>
          </a:custGeom>
          <a:blipFill>
            <a:blip r:embed="rId7"/>
            <a:stretch>
              <a:fillRect l="0" t="-37661" r="0" b="-38613"/>
            </a:stretch>
          </a:blipFill>
        </p:spPr>
      </p:sp>
      <p:sp>
        <p:nvSpPr>
          <p:cNvPr name="Freeform 8" id="8"/>
          <p:cNvSpPr/>
          <p:nvPr/>
        </p:nvSpPr>
        <p:spPr>
          <a:xfrm flipH="false" flipV="false" rot="0">
            <a:off x="11117062" y="0"/>
            <a:ext cx="7312611" cy="4875074"/>
          </a:xfrm>
          <a:custGeom>
            <a:avLst/>
            <a:gdLst/>
            <a:ahLst/>
            <a:cxnLst/>
            <a:rect r="r" b="b" t="t" l="l"/>
            <a:pathLst>
              <a:path h="4875074" w="7312611">
                <a:moveTo>
                  <a:pt x="0" y="0"/>
                </a:moveTo>
                <a:lnTo>
                  <a:pt x="7312610" y="0"/>
                </a:lnTo>
                <a:lnTo>
                  <a:pt x="7312610" y="4875074"/>
                </a:lnTo>
                <a:lnTo>
                  <a:pt x="0" y="4875074"/>
                </a:lnTo>
                <a:lnTo>
                  <a:pt x="0" y="0"/>
                </a:lnTo>
                <a:close/>
              </a:path>
            </a:pathLst>
          </a:custGeom>
          <a:blipFill>
            <a:blip r:embed="rId8"/>
            <a:stretch>
              <a:fillRect l="0" t="0" r="0" b="0"/>
            </a:stretch>
          </a:blipFill>
        </p:spPr>
      </p:sp>
      <p:sp>
        <p:nvSpPr>
          <p:cNvPr name="Freeform 9" id="9"/>
          <p:cNvSpPr/>
          <p:nvPr/>
        </p:nvSpPr>
        <p:spPr>
          <a:xfrm flipH="false" flipV="false" rot="0">
            <a:off x="11107537" y="4875074"/>
            <a:ext cx="8577465" cy="5718310"/>
          </a:xfrm>
          <a:custGeom>
            <a:avLst/>
            <a:gdLst/>
            <a:ahLst/>
            <a:cxnLst/>
            <a:rect r="r" b="b" t="t" l="l"/>
            <a:pathLst>
              <a:path h="5718310" w="8577465">
                <a:moveTo>
                  <a:pt x="0" y="0"/>
                </a:moveTo>
                <a:lnTo>
                  <a:pt x="8577465" y="0"/>
                </a:lnTo>
                <a:lnTo>
                  <a:pt x="8577465" y="5718310"/>
                </a:lnTo>
                <a:lnTo>
                  <a:pt x="0" y="5718310"/>
                </a:lnTo>
                <a:lnTo>
                  <a:pt x="0" y="0"/>
                </a:lnTo>
                <a:close/>
              </a:path>
            </a:pathLst>
          </a:custGeom>
          <a:blipFill>
            <a:blip r:embed="rId9"/>
            <a:stretch>
              <a:fillRect l="0" t="0" r="0" b="0"/>
            </a:stretch>
          </a:blipFill>
        </p:spPr>
      </p:sp>
      <p:sp>
        <p:nvSpPr>
          <p:cNvPr name="TextBox 10" id="10"/>
          <p:cNvSpPr txBox="true"/>
          <p:nvPr/>
        </p:nvSpPr>
        <p:spPr>
          <a:xfrm rot="0">
            <a:off x="539272" y="1392234"/>
            <a:ext cx="8951053" cy="1828800"/>
          </a:xfrm>
          <a:prstGeom prst="rect">
            <a:avLst/>
          </a:prstGeom>
        </p:spPr>
        <p:txBody>
          <a:bodyPr anchor="t" rtlCol="false" tIns="0" lIns="0" bIns="0" rIns="0">
            <a:spAutoFit/>
          </a:bodyPr>
          <a:lstStyle/>
          <a:p>
            <a:pPr algn="l">
              <a:lnSpc>
                <a:spcPts val="6782"/>
              </a:lnSpc>
            </a:pPr>
            <a:r>
              <a:rPr lang="en-US" b="true" sz="5652" spc="56">
                <a:solidFill>
                  <a:srgbClr val="000000"/>
                </a:solidFill>
                <a:latin typeface="Futura Ultra-Bold"/>
                <a:ea typeface="Futura Ultra-Bold"/>
                <a:cs typeface="Futura Ultra-Bold"/>
                <a:sym typeface="Futura Ultra-Bold"/>
              </a:rPr>
              <a:t>Wha</a:t>
            </a:r>
            <a:r>
              <a:rPr lang="en-US" b="true" sz="5652" spc="56">
                <a:solidFill>
                  <a:srgbClr val="000000"/>
                </a:solidFill>
                <a:latin typeface="Futura Ultra-Bold"/>
                <a:ea typeface="Futura Ultra-Bold"/>
                <a:cs typeface="Futura Ultra-Bold"/>
                <a:sym typeface="Futura Ultra-Bold"/>
              </a:rPr>
              <a:t>t Is a Home Construction Loan?</a:t>
            </a:r>
          </a:p>
        </p:txBody>
      </p:sp>
      <p:sp>
        <p:nvSpPr>
          <p:cNvPr name="TextBox 11" id="11"/>
          <p:cNvSpPr txBox="true"/>
          <p:nvPr/>
        </p:nvSpPr>
        <p:spPr>
          <a:xfrm rot="0">
            <a:off x="539272" y="3565518"/>
            <a:ext cx="10216904" cy="4943042"/>
          </a:xfrm>
          <a:prstGeom prst="rect">
            <a:avLst/>
          </a:prstGeom>
        </p:spPr>
        <p:txBody>
          <a:bodyPr anchor="t" rtlCol="false" tIns="0" lIns="0" bIns="0" rIns="0">
            <a:spAutoFit/>
          </a:bodyPr>
          <a:lstStyle/>
          <a:p>
            <a:pPr algn="l">
              <a:lnSpc>
                <a:spcPts val="3541"/>
              </a:lnSpc>
            </a:pPr>
            <a:r>
              <a:rPr lang="en-US" sz="2198">
                <a:solidFill>
                  <a:srgbClr val="2A2742"/>
                </a:solidFill>
                <a:latin typeface="Futura"/>
                <a:ea typeface="Futura"/>
                <a:cs typeface="Futura"/>
                <a:sym typeface="Futura"/>
              </a:rPr>
              <a:t>A </a:t>
            </a:r>
            <a:r>
              <a:rPr lang="en-US" sz="2198" u="sng">
                <a:solidFill>
                  <a:srgbClr val="2A2742"/>
                </a:solidFill>
                <a:latin typeface="Futura"/>
                <a:ea typeface="Futura"/>
                <a:cs typeface="Futura"/>
                <a:sym typeface="Futura"/>
                <a:hlinkClick r:id="rId10" tooltip="https://homefinance.adityabirlacapital.com/home-loan/plot-and-home-construction-loan"/>
              </a:rPr>
              <a:t>home construction loan</a:t>
            </a:r>
            <a:r>
              <a:rPr lang="en-US" sz="2198">
                <a:solidFill>
                  <a:srgbClr val="2A2742"/>
                </a:solidFill>
                <a:latin typeface="Futura"/>
                <a:ea typeface="Futura"/>
                <a:cs typeface="Futura"/>
                <a:sym typeface="Futura"/>
              </a:rPr>
              <a:t> is a type of housing finance designed for individuals who own a plot of land and want to construct a residential property on it. The loan amount is usually disbursed in stages based on construction progress rather than as a lump sum.</a:t>
            </a:r>
          </a:p>
          <a:p>
            <a:pPr algn="l">
              <a:lnSpc>
                <a:spcPts val="3541"/>
              </a:lnSpc>
            </a:pPr>
            <a:r>
              <a:rPr lang="en-US" sz="2198">
                <a:solidFill>
                  <a:srgbClr val="2A2742"/>
                </a:solidFill>
                <a:latin typeface="Futura"/>
                <a:ea typeface="Futura"/>
                <a:cs typeface="Futura"/>
                <a:sym typeface="Futura"/>
              </a:rPr>
              <a:t>This financing option ensures:</a:t>
            </a:r>
          </a:p>
          <a:p>
            <a:pPr algn="l" marL="474567" indent="-237283" lvl="1">
              <a:lnSpc>
                <a:spcPts val="3541"/>
              </a:lnSpc>
              <a:buFont typeface="Arial"/>
              <a:buChar char="•"/>
            </a:pPr>
            <a:r>
              <a:rPr lang="en-US" sz="2198">
                <a:solidFill>
                  <a:srgbClr val="2A2742"/>
                </a:solidFill>
                <a:latin typeface="Futura"/>
                <a:ea typeface="Futura"/>
                <a:cs typeface="Futura"/>
                <a:sym typeface="Futura"/>
              </a:rPr>
              <a:t>Better fund management</a:t>
            </a:r>
          </a:p>
          <a:p>
            <a:pPr algn="l" marL="474567" indent="-237283" lvl="1">
              <a:lnSpc>
                <a:spcPts val="3541"/>
              </a:lnSpc>
              <a:buFont typeface="Arial"/>
              <a:buChar char="•"/>
            </a:pPr>
            <a:r>
              <a:rPr lang="en-US" sz="2198">
                <a:solidFill>
                  <a:srgbClr val="2A2742"/>
                </a:solidFill>
                <a:latin typeface="Futura"/>
                <a:ea typeface="Futura"/>
                <a:cs typeface="Futura"/>
                <a:sym typeface="Futura"/>
              </a:rPr>
              <a:t>Reduced interest b</a:t>
            </a:r>
            <a:r>
              <a:rPr lang="en-US" sz="2198">
                <a:solidFill>
                  <a:srgbClr val="2A2742"/>
                </a:solidFill>
                <a:latin typeface="Futura"/>
                <a:ea typeface="Futura"/>
                <a:cs typeface="Futura"/>
                <a:sym typeface="Futura"/>
              </a:rPr>
              <a:t>ur</a:t>
            </a:r>
            <a:r>
              <a:rPr lang="en-US" sz="2198">
                <a:solidFill>
                  <a:srgbClr val="2A2742"/>
                </a:solidFill>
                <a:latin typeface="Futura"/>
                <a:ea typeface="Futura"/>
                <a:cs typeface="Futura"/>
                <a:sym typeface="Futura"/>
              </a:rPr>
              <a:t>d</a:t>
            </a:r>
            <a:r>
              <a:rPr lang="en-US" sz="2198">
                <a:solidFill>
                  <a:srgbClr val="2A2742"/>
                </a:solidFill>
                <a:latin typeface="Futura"/>
                <a:ea typeface="Futura"/>
                <a:cs typeface="Futura"/>
                <a:sym typeface="Futura"/>
              </a:rPr>
              <a:t>e</a:t>
            </a:r>
            <a:r>
              <a:rPr lang="en-US" sz="2198">
                <a:solidFill>
                  <a:srgbClr val="2A2742"/>
                </a:solidFill>
                <a:latin typeface="Futura"/>
                <a:ea typeface="Futura"/>
                <a:cs typeface="Futura"/>
                <a:sym typeface="Futura"/>
              </a:rPr>
              <a:t>n during early stages</a:t>
            </a:r>
          </a:p>
          <a:p>
            <a:pPr algn="l" marL="474567" indent="-237283" lvl="1">
              <a:lnSpc>
                <a:spcPts val="3541"/>
              </a:lnSpc>
              <a:buFont typeface="Arial"/>
              <a:buChar char="•"/>
            </a:pPr>
            <a:r>
              <a:rPr lang="en-US" sz="2198">
                <a:solidFill>
                  <a:srgbClr val="2A2742"/>
                </a:solidFill>
                <a:latin typeface="Futura"/>
                <a:ea typeface="Futura"/>
                <a:cs typeface="Futura"/>
                <a:sym typeface="Futura"/>
              </a:rPr>
              <a:t>Alignment of loan disbursement with actual construction needs</a:t>
            </a:r>
          </a:p>
          <a:p>
            <a:pPr algn="l">
              <a:lnSpc>
                <a:spcPts val="3541"/>
              </a:lnSpc>
            </a:pPr>
            <a:r>
              <a:rPr lang="en-US" sz="2198">
                <a:solidFill>
                  <a:srgbClr val="2A2742"/>
                </a:solidFill>
                <a:latin typeface="Futura"/>
                <a:ea typeface="Futura"/>
                <a:cs typeface="Futura"/>
                <a:sym typeface="Futura"/>
              </a:rPr>
              <a:t>Aditya Birla Housing Finance Limited offers construction loans with clear terms, flexible repayment options, and professional guidance throughout the loan lifecycle.</a:t>
            </a:r>
          </a:p>
          <a:p>
            <a:pPr algn="l">
              <a:lnSpc>
                <a:spcPts val="3541"/>
              </a:lnSpc>
            </a:pPr>
          </a:p>
        </p:txBody>
      </p:sp>
      <p:sp>
        <p:nvSpPr>
          <p:cNvPr name="TextBox 12" id="12"/>
          <p:cNvSpPr txBox="true"/>
          <p:nvPr/>
        </p:nvSpPr>
        <p:spPr>
          <a:xfrm rot="0">
            <a:off x="9006832" y="5738057"/>
            <a:ext cx="531371" cy="1305136"/>
          </a:xfrm>
          <a:prstGeom prst="rect">
            <a:avLst/>
          </a:prstGeom>
        </p:spPr>
        <p:txBody>
          <a:bodyPr anchor="t" rtlCol="false" tIns="0" lIns="0" bIns="0" rIns="0">
            <a:spAutoFit/>
          </a:bodyPr>
          <a:lstStyle/>
          <a:p>
            <a:pPr algn="l">
              <a:lnSpc>
                <a:spcPts val="9988"/>
              </a:lnSpc>
            </a:pPr>
            <a:r>
              <a:rPr lang="en-US" b="true" sz="6200">
                <a:solidFill>
                  <a:srgbClr val="FFFFFF"/>
                </a:solidFill>
                <a:latin typeface="Futura Bold"/>
                <a:ea typeface="Futura Bold"/>
                <a:cs typeface="Futura Bold"/>
                <a:sym typeface="Futura Bold"/>
              </a:rPr>
              <a:t>2</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49758" y="-453189"/>
            <a:ext cx="3204123" cy="2561587"/>
            <a:chOff x="0" y="0"/>
            <a:chExt cx="843884" cy="674657"/>
          </a:xfrm>
        </p:grpSpPr>
        <p:sp>
          <p:nvSpPr>
            <p:cNvPr name="Freeform 3" id="3"/>
            <p:cNvSpPr/>
            <p:nvPr/>
          </p:nvSpPr>
          <p:spPr>
            <a:xfrm flipH="false" flipV="false" rot="0">
              <a:off x="0" y="0"/>
              <a:ext cx="843884" cy="674657"/>
            </a:xfrm>
            <a:custGeom>
              <a:avLst/>
              <a:gdLst/>
              <a:ahLst/>
              <a:cxnLst/>
              <a:rect r="r" b="b" t="t" l="l"/>
              <a:pathLst>
                <a:path h="674657" w="843884">
                  <a:moveTo>
                    <a:pt x="0" y="0"/>
                  </a:moveTo>
                  <a:lnTo>
                    <a:pt x="843884" y="0"/>
                  </a:lnTo>
                  <a:lnTo>
                    <a:pt x="843884" y="674657"/>
                  </a:lnTo>
                  <a:lnTo>
                    <a:pt x="0" y="674657"/>
                  </a:lnTo>
                  <a:close/>
                </a:path>
              </a:pathLst>
            </a:custGeom>
            <a:solidFill>
              <a:srgbClr val="BAA891"/>
            </a:solidFill>
          </p:spPr>
        </p:sp>
        <p:sp>
          <p:nvSpPr>
            <p:cNvPr name="TextBox 4" id="4"/>
            <p:cNvSpPr txBox="true"/>
            <p:nvPr/>
          </p:nvSpPr>
          <p:spPr>
            <a:xfrm>
              <a:off x="0" y="-76200"/>
              <a:ext cx="843884" cy="750857"/>
            </a:xfrm>
            <a:prstGeom prst="rect">
              <a:avLst/>
            </a:prstGeom>
          </p:spPr>
          <p:txBody>
            <a:bodyPr anchor="ctr" rtlCol="false" tIns="50800" lIns="50800" bIns="50800" rIns="50800"/>
            <a:lstStyle/>
            <a:p>
              <a:pPr algn="ctr">
                <a:lnSpc>
                  <a:spcPts val="3466"/>
                </a:lnSpc>
              </a:pPr>
            </a:p>
          </p:txBody>
        </p:sp>
      </p:grpSp>
      <p:sp>
        <p:nvSpPr>
          <p:cNvPr name="Freeform 5" id="5"/>
          <p:cNvSpPr/>
          <p:nvPr/>
        </p:nvSpPr>
        <p:spPr>
          <a:xfrm flipH="false" flipV="false" rot="0">
            <a:off x="13220493" y="827604"/>
            <a:ext cx="4038807" cy="8430696"/>
          </a:xfrm>
          <a:custGeom>
            <a:avLst/>
            <a:gdLst/>
            <a:ahLst/>
            <a:cxnLst/>
            <a:rect r="r" b="b" t="t" l="l"/>
            <a:pathLst>
              <a:path h="8430696" w="4038807">
                <a:moveTo>
                  <a:pt x="0" y="0"/>
                </a:moveTo>
                <a:lnTo>
                  <a:pt x="4038807" y="0"/>
                </a:lnTo>
                <a:lnTo>
                  <a:pt x="4038807" y="8430696"/>
                </a:lnTo>
                <a:lnTo>
                  <a:pt x="0" y="8430696"/>
                </a:lnTo>
                <a:lnTo>
                  <a:pt x="0" y="0"/>
                </a:lnTo>
                <a:close/>
              </a:path>
            </a:pathLst>
          </a:custGeom>
          <a:blipFill>
            <a:blip r:embed="rId2"/>
            <a:stretch>
              <a:fillRect l="-106654" t="0" r="-106654" b="0"/>
            </a:stretch>
          </a:blipFill>
        </p:spPr>
      </p:sp>
      <p:grpSp>
        <p:nvGrpSpPr>
          <p:cNvPr name="Group 6" id="6"/>
          <p:cNvGrpSpPr/>
          <p:nvPr/>
        </p:nvGrpSpPr>
        <p:grpSpPr>
          <a:xfrm rot="0">
            <a:off x="15083877" y="8505087"/>
            <a:ext cx="3204123" cy="2561587"/>
            <a:chOff x="0" y="0"/>
            <a:chExt cx="843884" cy="674657"/>
          </a:xfrm>
        </p:grpSpPr>
        <p:sp>
          <p:nvSpPr>
            <p:cNvPr name="Freeform 7" id="7"/>
            <p:cNvSpPr/>
            <p:nvPr/>
          </p:nvSpPr>
          <p:spPr>
            <a:xfrm flipH="false" flipV="false" rot="0">
              <a:off x="0" y="0"/>
              <a:ext cx="843884" cy="674657"/>
            </a:xfrm>
            <a:custGeom>
              <a:avLst/>
              <a:gdLst/>
              <a:ahLst/>
              <a:cxnLst/>
              <a:rect r="r" b="b" t="t" l="l"/>
              <a:pathLst>
                <a:path h="674657" w="843884">
                  <a:moveTo>
                    <a:pt x="0" y="0"/>
                  </a:moveTo>
                  <a:lnTo>
                    <a:pt x="843884" y="0"/>
                  </a:lnTo>
                  <a:lnTo>
                    <a:pt x="843884" y="674657"/>
                  </a:lnTo>
                  <a:lnTo>
                    <a:pt x="0" y="674657"/>
                  </a:lnTo>
                  <a:close/>
                </a:path>
              </a:pathLst>
            </a:custGeom>
            <a:solidFill>
              <a:srgbClr val="BAA891"/>
            </a:solidFill>
          </p:spPr>
        </p:sp>
        <p:sp>
          <p:nvSpPr>
            <p:cNvPr name="TextBox 8" id="8"/>
            <p:cNvSpPr txBox="true"/>
            <p:nvPr/>
          </p:nvSpPr>
          <p:spPr>
            <a:xfrm>
              <a:off x="0" y="-76200"/>
              <a:ext cx="843884" cy="750857"/>
            </a:xfrm>
            <a:prstGeom prst="rect">
              <a:avLst/>
            </a:prstGeom>
          </p:spPr>
          <p:txBody>
            <a:bodyPr anchor="ctr" rtlCol="false" tIns="50800" lIns="50800" bIns="50800" rIns="50800"/>
            <a:lstStyle/>
            <a:p>
              <a:pPr algn="ctr">
                <a:lnSpc>
                  <a:spcPts val="3466"/>
                </a:lnSpc>
              </a:pPr>
            </a:p>
          </p:txBody>
        </p:sp>
      </p:grpSp>
      <p:grpSp>
        <p:nvGrpSpPr>
          <p:cNvPr name="Group 9" id="9"/>
          <p:cNvGrpSpPr/>
          <p:nvPr/>
        </p:nvGrpSpPr>
        <p:grpSpPr>
          <a:xfrm rot="0">
            <a:off x="9861196" y="145653"/>
            <a:ext cx="8426804" cy="10475803"/>
            <a:chOff x="0" y="0"/>
            <a:chExt cx="843584" cy="1048703"/>
          </a:xfrm>
        </p:grpSpPr>
        <p:sp>
          <p:nvSpPr>
            <p:cNvPr name="Freeform 10" id="10"/>
            <p:cNvSpPr/>
            <p:nvPr/>
          </p:nvSpPr>
          <p:spPr>
            <a:xfrm flipH="false" flipV="false" rot="0">
              <a:off x="0" y="0"/>
              <a:ext cx="843584" cy="1048703"/>
            </a:xfrm>
            <a:custGeom>
              <a:avLst/>
              <a:gdLst/>
              <a:ahLst/>
              <a:cxnLst/>
              <a:rect r="r" b="b" t="t" l="l"/>
              <a:pathLst>
                <a:path h="1048703" w="843584">
                  <a:moveTo>
                    <a:pt x="0" y="0"/>
                  </a:moveTo>
                  <a:lnTo>
                    <a:pt x="843584" y="0"/>
                  </a:lnTo>
                  <a:lnTo>
                    <a:pt x="843584" y="1048703"/>
                  </a:lnTo>
                  <a:lnTo>
                    <a:pt x="0" y="1048703"/>
                  </a:lnTo>
                  <a:close/>
                </a:path>
              </a:pathLst>
            </a:custGeom>
            <a:blipFill>
              <a:blip r:embed="rId3"/>
              <a:stretch>
                <a:fillRect l="-43151" t="0" r="-43151" b="0"/>
              </a:stretch>
            </a:blipFill>
          </p:spPr>
        </p:sp>
      </p:grpSp>
      <p:grpSp>
        <p:nvGrpSpPr>
          <p:cNvPr name="Group 11" id="11"/>
          <p:cNvGrpSpPr/>
          <p:nvPr/>
        </p:nvGrpSpPr>
        <p:grpSpPr>
          <a:xfrm rot="0">
            <a:off x="9480845" y="0"/>
            <a:ext cx="4880502" cy="10391958"/>
            <a:chOff x="0" y="0"/>
            <a:chExt cx="685229" cy="1459045"/>
          </a:xfrm>
        </p:grpSpPr>
        <p:sp>
          <p:nvSpPr>
            <p:cNvPr name="Freeform 12" id="12"/>
            <p:cNvSpPr/>
            <p:nvPr/>
          </p:nvSpPr>
          <p:spPr>
            <a:xfrm flipH="false" flipV="false" rot="0">
              <a:off x="0" y="0"/>
              <a:ext cx="685229" cy="1459045"/>
            </a:xfrm>
            <a:custGeom>
              <a:avLst/>
              <a:gdLst/>
              <a:ahLst/>
              <a:cxnLst/>
              <a:rect r="r" b="b" t="t" l="l"/>
              <a:pathLst>
                <a:path h="1459045" w="685229">
                  <a:moveTo>
                    <a:pt x="0" y="0"/>
                  </a:moveTo>
                  <a:lnTo>
                    <a:pt x="685229" y="0"/>
                  </a:lnTo>
                  <a:lnTo>
                    <a:pt x="685229" y="1459045"/>
                  </a:lnTo>
                  <a:lnTo>
                    <a:pt x="0" y="1459045"/>
                  </a:lnTo>
                  <a:close/>
                </a:path>
              </a:pathLst>
            </a:custGeom>
            <a:blipFill>
              <a:blip r:embed="rId4"/>
              <a:stretch>
                <a:fillRect l="-115096" t="0" r="-104005" b="0"/>
              </a:stretch>
            </a:blipFill>
          </p:spPr>
        </p:sp>
      </p:grpSp>
      <p:sp>
        <p:nvSpPr>
          <p:cNvPr name="TextBox 13" id="13"/>
          <p:cNvSpPr txBox="true"/>
          <p:nvPr/>
        </p:nvSpPr>
        <p:spPr>
          <a:xfrm rot="0">
            <a:off x="371314" y="1246885"/>
            <a:ext cx="8772686" cy="2670885"/>
          </a:xfrm>
          <a:prstGeom prst="rect">
            <a:avLst/>
          </a:prstGeom>
        </p:spPr>
        <p:txBody>
          <a:bodyPr anchor="t" rtlCol="false" tIns="0" lIns="0" bIns="0" rIns="0">
            <a:spAutoFit/>
          </a:bodyPr>
          <a:lstStyle/>
          <a:p>
            <a:pPr algn="l">
              <a:lnSpc>
                <a:spcPts val="6746"/>
              </a:lnSpc>
            </a:pPr>
            <a:r>
              <a:rPr lang="en-US" b="true" sz="5621" spc="56">
                <a:solidFill>
                  <a:srgbClr val="000000"/>
                </a:solidFill>
                <a:latin typeface="Futura Ultra-Bold"/>
                <a:ea typeface="Futura Ultra-Bold"/>
                <a:cs typeface="Futura Ultra-Bold"/>
                <a:sym typeface="Futura Ultra-Bold"/>
              </a:rPr>
              <a:t>How a Home Construction Loan Works</a:t>
            </a:r>
          </a:p>
        </p:txBody>
      </p:sp>
      <p:sp>
        <p:nvSpPr>
          <p:cNvPr name="TextBox 14" id="14"/>
          <p:cNvSpPr txBox="true"/>
          <p:nvPr/>
        </p:nvSpPr>
        <p:spPr>
          <a:xfrm rot="0">
            <a:off x="371314" y="4134086"/>
            <a:ext cx="8483950" cy="5400923"/>
          </a:xfrm>
          <a:prstGeom prst="rect">
            <a:avLst/>
          </a:prstGeom>
        </p:spPr>
        <p:txBody>
          <a:bodyPr anchor="t" rtlCol="false" tIns="0" lIns="0" bIns="0" rIns="0">
            <a:spAutoFit/>
          </a:bodyPr>
          <a:lstStyle/>
          <a:p>
            <a:pPr algn="just">
              <a:lnSpc>
                <a:spcPts val="3279"/>
              </a:lnSpc>
            </a:pPr>
            <a:r>
              <a:rPr lang="en-US" sz="2623">
                <a:solidFill>
                  <a:srgbClr val="000000"/>
                </a:solidFill>
                <a:latin typeface="Futura"/>
                <a:ea typeface="Futura"/>
                <a:cs typeface="Futura"/>
                <a:sym typeface="Futura"/>
              </a:rPr>
              <a:t>Unlike ready-to-move home loans, construction loans follow a milestone-based disbursement model. Funds are released as construction progresses, such as:</a:t>
            </a:r>
          </a:p>
          <a:p>
            <a:pPr algn="just" marL="566452" indent="-283226" lvl="1">
              <a:lnSpc>
                <a:spcPts val="3279"/>
              </a:lnSpc>
              <a:buFont typeface="Arial"/>
              <a:buChar char="•"/>
            </a:pPr>
            <a:r>
              <a:rPr lang="en-US" sz="2623">
                <a:solidFill>
                  <a:srgbClr val="000000"/>
                </a:solidFill>
                <a:latin typeface="Futura"/>
                <a:ea typeface="Futura"/>
                <a:cs typeface="Futura"/>
                <a:sym typeface="Futura"/>
              </a:rPr>
              <a:t>Completion of foundation</a:t>
            </a:r>
          </a:p>
          <a:p>
            <a:pPr algn="just" marL="566452" indent="-283226" lvl="1">
              <a:lnSpc>
                <a:spcPts val="3279"/>
              </a:lnSpc>
              <a:buFont typeface="Arial"/>
              <a:buChar char="•"/>
            </a:pPr>
            <a:r>
              <a:rPr lang="en-US" sz="2623">
                <a:solidFill>
                  <a:srgbClr val="000000"/>
                </a:solidFill>
                <a:latin typeface="Futura"/>
                <a:ea typeface="Futura"/>
                <a:cs typeface="Futura"/>
                <a:sym typeface="Futura"/>
              </a:rPr>
              <a:t>Structural framework</a:t>
            </a:r>
          </a:p>
          <a:p>
            <a:pPr algn="just" marL="566452" indent="-283226" lvl="1">
              <a:lnSpc>
                <a:spcPts val="3279"/>
              </a:lnSpc>
              <a:buFont typeface="Arial"/>
              <a:buChar char="•"/>
            </a:pPr>
            <a:r>
              <a:rPr lang="en-US" sz="2623">
                <a:solidFill>
                  <a:srgbClr val="000000"/>
                </a:solidFill>
                <a:latin typeface="Futura"/>
                <a:ea typeface="Futura"/>
                <a:cs typeface="Futura"/>
                <a:sym typeface="Futura"/>
              </a:rPr>
              <a:t>Roofing</a:t>
            </a:r>
          </a:p>
          <a:p>
            <a:pPr algn="just" marL="566452" indent="-283226" lvl="1">
              <a:lnSpc>
                <a:spcPts val="3279"/>
              </a:lnSpc>
              <a:buFont typeface="Arial"/>
              <a:buChar char="•"/>
            </a:pPr>
            <a:r>
              <a:rPr lang="en-US" sz="2623">
                <a:solidFill>
                  <a:srgbClr val="000000"/>
                </a:solidFill>
                <a:latin typeface="Futura"/>
                <a:ea typeface="Futura"/>
                <a:cs typeface="Futura"/>
                <a:sym typeface="Futura"/>
              </a:rPr>
              <a:t>Finishing stages</a:t>
            </a:r>
          </a:p>
          <a:p>
            <a:pPr algn="just">
              <a:lnSpc>
                <a:spcPts val="3279"/>
              </a:lnSpc>
            </a:pPr>
            <a:r>
              <a:rPr lang="en-US" sz="2623">
                <a:solidFill>
                  <a:srgbClr val="000000"/>
                </a:solidFill>
                <a:latin typeface="Futura"/>
                <a:ea typeface="Futura"/>
                <a:cs typeface="Futura"/>
                <a:sym typeface="Futura"/>
              </a:rPr>
              <a:t>Interest is charged only on the amount disbursed, helping borrowers manage cash flow efficiently. With Aditya Birla Housing Finance Limited, borrowers benefit from transparent processes and timely disbursals that keep construction on track.</a:t>
            </a:r>
          </a:p>
          <a:p>
            <a:pPr algn="just">
              <a:lnSpc>
                <a:spcPts val="3279"/>
              </a:lnSpc>
            </a:pPr>
          </a:p>
        </p:txBody>
      </p:sp>
      <p:sp>
        <p:nvSpPr>
          <p:cNvPr name="Freeform 15" id="15"/>
          <p:cNvSpPr/>
          <p:nvPr/>
        </p:nvSpPr>
        <p:spPr>
          <a:xfrm flipH="false" flipV="false" rot="0">
            <a:off x="187526" y="0"/>
            <a:ext cx="2399436" cy="1361185"/>
          </a:xfrm>
          <a:custGeom>
            <a:avLst/>
            <a:gdLst/>
            <a:ahLst/>
            <a:cxnLst/>
            <a:rect r="r" b="b" t="t" l="l"/>
            <a:pathLst>
              <a:path h="1361185" w="2399436">
                <a:moveTo>
                  <a:pt x="0" y="0"/>
                </a:moveTo>
                <a:lnTo>
                  <a:pt x="2399436" y="0"/>
                </a:lnTo>
                <a:lnTo>
                  <a:pt x="2399436" y="1361185"/>
                </a:lnTo>
                <a:lnTo>
                  <a:pt x="0" y="1361185"/>
                </a:lnTo>
                <a:lnTo>
                  <a:pt x="0" y="0"/>
                </a:lnTo>
                <a:close/>
              </a:path>
            </a:pathLst>
          </a:custGeom>
          <a:blipFill>
            <a:blip r:embed="rId5"/>
            <a:stretch>
              <a:fillRect l="0" t="-37661" r="0" b="-38613"/>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25370" y="2669841"/>
            <a:ext cx="3161705" cy="2970239"/>
          </a:xfrm>
          <a:custGeom>
            <a:avLst/>
            <a:gdLst/>
            <a:ahLst/>
            <a:cxnLst/>
            <a:rect r="r" b="b" t="t" l="l"/>
            <a:pathLst>
              <a:path h="2970239" w="3161705">
                <a:moveTo>
                  <a:pt x="0" y="0"/>
                </a:moveTo>
                <a:lnTo>
                  <a:pt x="3161705" y="0"/>
                </a:lnTo>
                <a:lnTo>
                  <a:pt x="3161705" y="2970240"/>
                </a:lnTo>
                <a:lnTo>
                  <a:pt x="0" y="2970240"/>
                </a:lnTo>
                <a:lnTo>
                  <a:pt x="0" y="0"/>
                </a:lnTo>
                <a:close/>
              </a:path>
            </a:pathLst>
          </a:custGeom>
          <a:blipFill>
            <a:blip r:embed="rId2"/>
            <a:stretch>
              <a:fillRect l="-12629" t="0" r="-12629" b="0"/>
            </a:stretch>
          </a:blipFill>
        </p:spPr>
      </p:sp>
      <p:sp>
        <p:nvSpPr>
          <p:cNvPr name="Freeform 3" id="3"/>
          <p:cNvSpPr/>
          <p:nvPr/>
        </p:nvSpPr>
        <p:spPr>
          <a:xfrm flipH="false" flipV="false" rot="0">
            <a:off x="11350128" y="0"/>
            <a:ext cx="3898241" cy="3966073"/>
          </a:xfrm>
          <a:custGeom>
            <a:avLst/>
            <a:gdLst/>
            <a:ahLst/>
            <a:cxnLst/>
            <a:rect r="r" b="b" t="t" l="l"/>
            <a:pathLst>
              <a:path h="3966073" w="3898241">
                <a:moveTo>
                  <a:pt x="0" y="0"/>
                </a:moveTo>
                <a:lnTo>
                  <a:pt x="3898240" y="0"/>
                </a:lnTo>
                <a:lnTo>
                  <a:pt x="3898240" y="3966073"/>
                </a:lnTo>
                <a:lnTo>
                  <a:pt x="0" y="3966073"/>
                </a:lnTo>
                <a:lnTo>
                  <a:pt x="0" y="0"/>
                </a:lnTo>
                <a:close/>
              </a:path>
            </a:pathLst>
          </a:custGeom>
          <a:blipFill>
            <a:blip r:embed="rId3"/>
            <a:stretch>
              <a:fillRect l="0" t="-23763" r="0" b="-23763"/>
            </a:stretch>
          </a:blipFill>
        </p:spPr>
      </p:sp>
      <p:sp>
        <p:nvSpPr>
          <p:cNvPr name="Freeform 4" id="4"/>
          <p:cNvSpPr/>
          <p:nvPr/>
        </p:nvSpPr>
        <p:spPr>
          <a:xfrm flipH="false" flipV="false" rot="0">
            <a:off x="11350128" y="4304594"/>
            <a:ext cx="3898241" cy="8229600"/>
          </a:xfrm>
          <a:custGeom>
            <a:avLst/>
            <a:gdLst/>
            <a:ahLst/>
            <a:cxnLst/>
            <a:rect r="r" b="b" t="t" l="l"/>
            <a:pathLst>
              <a:path h="8229600" w="3898241">
                <a:moveTo>
                  <a:pt x="0" y="0"/>
                </a:moveTo>
                <a:lnTo>
                  <a:pt x="3898240" y="0"/>
                </a:lnTo>
                <a:lnTo>
                  <a:pt x="3898240" y="8229600"/>
                </a:lnTo>
                <a:lnTo>
                  <a:pt x="0" y="8229600"/>
                </a:lnTo>
                <a:lnTo>
                  <a:pt x="0" y="0"/>
                </a:lnTo>
                <a:close/>
              </a:path>
            </a:pathLst>
          </a:custGeom>
          <a:blipFill>
            <a:blip r:embed="rId4"/>
            <a:stretch>
              <a:fillRect l="-147978" t="0" r="-68291" b="0"/>
            </a:stretch>
          </a:blipFill>
        </p:spPr>
      </p:sp>
      <p:grpSp>
        <p:nvGrpSpPr>
          <p:cNvPr name="Group 5" id="5"/>
          <p:cNvGrpSpPr/>
          <p:nvPr/>
        </p:nvGrpSpPr>
        <p:grpSpPr>
          <a:xfrm rot="0">
            <a:off x="11350128" y="46656"/>
            <a:ext cx="3919416" cy="3919416"/>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5"/>
              <a:stretch>
                <a:fillRect l="-24931" t="0" r="-24931" b="0"/>
              </a:stretch>
            </a:blipFill>
          </p:spPr>
        </p:sp>
      </p:grpSp>
      <p:grpSp>
        <p:nvGrpSpPr>
          <p:cNvPr name="Group 7" id="7"/>
          <p:cNvGrpSpPr/>
          <p:nvPr/>
        </p:nvGrpSpPr>
        <p:grpSpPr>
          <a:xfrm rot="0">
            <a:off x="11350128" y="4304594"/>
            <a:ext cx="3898241" cy="5982406"/>
            <a:chOff x="0" y="0"/>
            <a:chExt cx="808409" cy="1240618"/>
          </a:xfrm>
        </p:grpSpPr>
        <p:sp>
          <p:nvSpPr>
            <p:cNvPr name="Freeform 8" id="8"/>
            <p:cNvSpPr/>
            <p:nvPr/>
          </p:nvSpPr>
          <p:spPr>
            <a:xfrm flipH="false" flipV="false" rot="0">
              <a:off x="0" y="0"/>
              <a:ext cx="808409" cy="1240618"/>
            </a:xfrm>
            <a:custGeom>
              <a:avLst/>
              <a:gdLst/>
              <a:ahLst/>
              <a:cxnLst/>
              <a:rect r="r" b="b" t="t" l="l"/>
              <a:pathLst>
                <a:path h="1240618" w="808409">
                  <a:moveTo>
                    <a:pt x="0" y="0"/>
                  </a:moveTo>
                  <a:lnTo>
                    <a:pt x="808409" y="0"/>
                  </a:lnTo>
                  <a:lnTo>
                    <a:pt x="808409" y="1240618"/>
                  </a:lnTo>
                  <a:lnTo>
                    <a:pt x="0" y="1240618"/>
                  </a:lnTo>
                  <a:close/>
                </a:path>
              </a:pathLst>
            </a:custGeom>
            <a:blipFill>
              <a:blip r:embed="rId6"/>
              <a:stretch>
                <a:fillRect l="-64993" t="0" r="-64993" b="0"/>
              </a:stretch>
            </a:blipFill>
          </p:spPr>
        </p:sp>
      </p:grpSp>
      <p:grpSp>
        <p:nvGrpSpPr>
          <p:cNvPr name="Group 9" id="9"/>
          <p:cNvGrpSpPr/>
          <p:nvPr/>
        </p:nvGrpSpPr>
        <p:grpSpPr>
          <a:xfrm rot="0">
            <a:off x="15406112" y="2669841"/>
            <a:ext cx="3706376" cy="2970239"/>
            <a:chOff x="0" y="0"/>
            <a:chExt cx="1396888" cy="1119447"/>
          </a:xfrm>
        </p:grpSpPr>
        <p:sp>
          <p:nvSpPr>
            <p:cNvPr name="Freeform 10" id="10"/>
            <p:cNvSpPr/>
            <p:nvPr/>
          </p:nvSpPr>
          <p:spPr>
            <a:xfrm flipH="false" flipV="false" rot="0">
              <a:off x="0" y="0"/>
              <a:ext cx="1396888" cy="1119447"/>
            </a:xfrm>
            <a:custGeom>
              <a:avLst/>
              <a:gdLst/>
              <a:ahLst/>
              <a:cxnLst/>
              <a:rect r="r" b="b" t="t" l="l"/>
              <a:pathLst>
                <a:path h="1119447" w="1396888">
                  <a:moveTo>
                    <a:pt x="0" y="0"/>
                  </a:moveTo>
                  <a:lnTo>
                    <a:pt x="1396888" y="0"/>
                  </a:lnTo>
                  <a:lnTo>
                    <a:pt x="1396888" y="1119447"/>
                  </a:lnTo>
                  <a:lnTo>
                    <a:pt x="0" y="1119447"/>
                  </a:lnTo>
                  <a:close/>
                </a:path>
              </a:pathLst>
            </a:custGeom>
            <a:blipFill>
              <a:blip r:embed="rId7"/>
              <a:stretch>
                <a:fillRect l="-10049" t="0" r="-10049" b="0"/>
              </a:stretch>
            </a:blipFill>
          </p:spPr>
        </p:sp>
      </p:grpSp>
      <p:sp>
        <p:nvSpPr>
          <p:cNvPr name="TextBox 11" id="11"/>
          <p:cNvSpPr txBox="true"/>
          <p:nvPr/>
        </p:nvSpPr>
        <p:spPr>
          <a:xfrm rot="0">
            <a:off x="688589" y="1265935"/>
            <a:ext cx="9410654" cy="2438400"/>
          </a:xfrm>
          <a:prstGeom prst="rect">
            <a:avLst/>
          </a:prstGeom>
        </p:spPr>
        <p:txBody>
          <a:bodyPr anchor="t" rtlCol="false" tIns="0" lIns="0" bIns="0" rIns="0">
            <a:spAutoFit/>
          </a:bodyPr>
          <a:lstStyle/>
          <a:p>
            <a:pPr algn="l">
              <a:lnSpc>
                <a:spcPts val="6182"/>
              </a:lnSpc>
            </a:pPr>
            <a:r>
              <a:rPr lang="en-US" b="true" sz="5152" spc="51">
                <a:solidFill>
                  <a:srgbClr val="000000"/>
                </a:solidFill>
                <a:latin typeface="Futura Ultra-Bold"/>
                <a:ea typeface="Futura Ultra-Bold"/>
                <a:cs typeface="Futura Ultra-Bold"/>
                <a:sym typeface="Futura Ultra-Bold"/>
              </a:rPr>
              <a:t>Key Benefits of Choosing the Right Housing Finance Partner</a:t>
            </a:r>
          </a:p>
        </p:txBody>
      </p:sp>
      <p:sp>
        <p:nvSpPr>
          <p:cNvPr name="TextBox 12" id="12"/>
          <p:cNvSpPr txBox="true"/>
          <p:nvPr/>
        </p:nvSpPr>
        <p:spPr>
          <a:xfrm rot="0">
            <a:off x="688589" y="4142669"/>
            <a:ext cx="10228876" cy="5890821"/>
          </a:xfrm>
          <a:prstGeom prst="rect">
            <a:avLst/>
          </a:prstGeom>
        </p:spPr>
        <p:txBody>
          <a:bodyPr anchor="t" rtlCol="false" tIns="0" lIns="0" bIns="0" rIns="0">
            <a:spAutoFit/>
          </a:bodyPr>
          <a:lstStyle/>
          <a:p>
            <a:pPr algn="l">
              <a:lnSpc>
                <a:spcPts val="4274"/>
              </a:lnSpc>
            </a:pPr>
            <a:r>
              <a:rPr lang="en-US" sz="2653">
                <a:solidFill>
                  <a:srgbClr val="2A2742"/>
                </a:solidFill>
                <a:latin typeface="Futura"/>
                <a:ea typeface="Futura"/>
                <a:cs typeface="Futura"/>
                <a:sym typeface="Futura"/>
              </a:rPr>
              <a:t>Selecting the right lender is just as important as choosing the right house plan. A reliable financial partner ensures peace of mind during construction.</a:t>
            </a:r>
          </a:p>
          <a:p>
            <a:pPr algn="l">
              <a:lnSpc>
                <a:spcPts val="4274"/>
              </a:lnSpc>
            </a:pPr>
            <a:r>
              <a:rPr lang="en-US" sz="2653" b="true">
                <a:solidFill>
                  <a:srgbClr val="2A2742"/>
                </a:solidFill>
                <a:latin typeface="Futura Bold"/>
                <a:ea typeface="Futura Bold"/>
                <a:cs typeface="Futura Bold"/>
                <a:sym typeface="Futura Bold"/>
              </a:rPr>
              <a:t>Be</a:t>
            </a:r>
            <a:r>
              <a:rPr lang="en-US" sz="2653" b="true">
                <a:solidFill>
                  <a:srgbClr val="2A2742"/>
                </a:solidFill>
                <a:latin typeface="Futura Bold"/>
                <a:ea typeface="Futura Bold"/>
                <a:cs typeface="Futura Bold"/>
                <a:sym typeface="Futura Bold"/>
              </a:rPr>
              <a:t>nefits offered by Aditya Birla Ho</a:t>
            </a:r>
            <a:r>
              <a:rPr lang="en-US" sz="2653" b="true">
                <a:solidFill>
                  <a:srgbClr val="2A2742"/>
                </a:solidFill>
                <a:latin typeface="Futura Bold"/>
                <a:ea typeface="Futura Bold"/>
                <a:cs typeface="Futura Bold"/>
                <a:sym typeface="Futura Bold"/>
              </a:rPr>
              <a:t>using Finance Limited:</a:t>
            </a:r>
          </a:p>
          <a:p>
            <a:pPr algn="l" marL="572889" indent="-286445" lvl="1">
              <a:lnSpc>
                <a:spcPts val="4274"/>
              </a:lnSpc>
              <a:buFont typeface="Arial"/>
              <a:buChar char="•"/>
            </a:pPr>
            <a:r>
              <a:rPr lang="en-US" sz="2653">
                <a:solidFill>
                  <a:srgbClr val="2A2742"/>
                </a:solidFill>
                <a:latin typeface="Futura"/>
                <a:ea typeface="Futura"/>
                <a:cs typeface="Futura"/>
                <a:sym typeface="Futura"/>
              </a:rPr>
              <a:t>C</a:t>
            </a:r>
            <a:r>
              <a:rPr lang="en-US" sz="2653">
                <a:solidFill>
                  <a:srgbClr val="2A2742"/>
                </a:solidFill>
                <a:latin typeface="Futura"/>
                <a:ea typeface="Futura"/>
                <a:cs typeface="Futura"/>
                <a:sym typeface="Futura"/>
              </a:rPr>
              <a:t>ompetitive interest rat</a:t>
            </a:r>
            <a:r>
              <a:rPr lang="en-US" sz="2653">
                <a:solidFill>
                  <a:srgbClr val="2A2742"/>
                </a:solidFill>
                <a:latin typeface="Futura"/>
                <a:ea typeface="Futura"/>
                <a:cs typeface="Futura"/>
                <a:sym typeface="Futura"/>
              </a:rPr>
              <a:t>es o</a:t>
            </a:r>
            <a:r>
              <a:rPr lang="en-US" sz="2653">
                <a:solidFill>
                  <a:srgbClr val="2A2742"/>
                </a:solidFill>
                <a:latin typeface="Futura"/>
                <a:ea typeface="Futura"/>
                <a:cs typeface="Futura"/>
                <a:sym typeface="Futura"/>
              </a:rPr>
              <a:t>n</a:t>
            </a:r>
            <a:r>
              <a:rPr lang="en-US" sz="2653">
                <a:solidFill>
                  <a:srgbClr val="2A2742"/>
                </a:solidFill>
                <a:latin typeface="Futura"/>
                <a:ea typeface="Futura"/>
                <a:cs typeface="Futura"/>
                <a:sym typeface="Futura"/>
              </a:rPr>
              <a:t> </a:t>
            </a:r>
            <a:r>
              <a:rPr lang="en-US" sz="2653">
                <a:solidFill>
                  <a:srgbClr val="2A2742"/>
                </a:solidFill>
                <a:latin typeface="Futura"/>
                <a:ea typeface="Futura"/>
                <a:cs typeface="Futura"/>
                <a:sym typeface="Futura"/>
              </a:rPr>
              <a:t>c</a:t>
            </a:r>
            <a:r>
              <a:rPr lang="en-US" sz="2653">
                <a:solidFill>
                  <a:srgbClr val="2A2742"/>
                </a:solidFill>
                <a:latin typeface="Futura"/>
                <a:ea typeface="Futura"/>
                <a:cs typeface="Futura"/>
                <a:sym typeface="Futura"/>
              </a:rPr>
              <a:t>ons</a:t>
            </a:r>
            <a:r>
              <a:rPr lang="en-US" sz="2653">
                <a:solidFill>
                  <a:srgbClr val="2A2742"/>
                </a:solidFill>
                <a:latin typeface="Futura"/>
                <a:ea typeface="Futura"/>
                <a:cs typeface="Futura"/>
                <a:sym typeface="Futura"/>
              </a:rPr>
              <a:t>t</a:t>
            </a:r>
            <a:r>
              <a:rPr lang="en-US" sz="2653">
                <a:solidFill>
                  <a:srgbClr val="2A2742"/>
                </a:solidFill>
                <a:latin typeface="Futura"/>
                <a:ea typeface="Futura"/>
                <a:cs typeface="Futura"/>
                <a:sym typeface="Futura"/>
              </a:rPr>
              <a:t>ruction loans</a:t>
            </a:r>
          </a:p>
          <a:p>
            <a:pPr algn="l" marL="572889" indent="-286445" lvl="1">
              <a:lnSpc>
                <a:spcPts val="4274"/>
              </a:lnSpc>
              <a:buFont typeface="Arial"/>
              <a:buChar char="•"/>
            </a:pPr>
            <a:r>
              <a:rPr lang="en-US" sz="2653">
                <a:solidFill>
                  <a:srgbClr val="2A2742"/>
                </a:solidFill>
                <a:latin typeface="Futura"/>
                <a:ea typeface="Futura"/>
                <a:cs typeface="Futura"/>
                <a:sym typeface="Futura"/>
              </a:rPr>
              <a:t>Flexible loan tenure options</a:t>
            </a:r>
          </a:p>
          <a:p>
            <a:pPr algn="l" marL="572889" indent="-286445" lvl="1">
              <a:lnSpc>
                <a:spcPts val="4274"/>
              </a:lnSpc>
              <a:buFont typeface="Arial"/>
              <a:buChar char="•"/>
            </a:pPr>
            <a:r>
              <a:rPr lang="en-US" sz="2653">
                <a:solidFill>
                  <a:srgbClr val="2A2742"/>
                </a:solidFill>
                <a:latin typeface="Futura"/>
                <a:ea typeface="Futura"/>
                <a:cs typeface="Futura"/>
                <a:sym typeface="Futura"/>
              </a:rPr>
              <a:t>Easy d</a:t>
            </a:r>
            <a:r>
              <a:rPr lang="en-US" sz="2653">
                <a:solidFill>
                  <a:srgbClr val="2A2742"/>
                </a:solidFill>
                <a:latin typeface="Futura"/>
                <a:ea typeface="Futura"/>
                <a:cs typeface="Futura"/>
                <a:sym typeface="Futura"/>
              </a:rPr>
              <a:t>ocumentation and faster approvals</a:t>
            </a:r>
          </a:p>
          <a:p>
            <a:pPr algn="l" marL="572889" indent="-286445" lvl="1">
              <a:lnSpc>
                <a:spcPts val="4274"/>
              </a:lnSpc>
              <a:buFont typeface="Arial"/>
              <a:buChar char="•"/>
            </a:pPr>
            <a:r>
              <a:rPr lang="en-US" sz="2653">
                <a:solidFill>
                  <a:srgbClr val="2A2742"/>
                </a:solidFill>
                <a:latin typeface="Futura"/>
                <a:ea typeface="Futura"/>
                <a:cs typeface="Futura"/>
                <a:sym typeface="Futura"/>
              </a:rPr>
              <a:t>Customer-centric loan servicing</a:t>
            </a:r>
          </a:p>
          <a:p>
            <a:pPr algn="l">
              <a:lnSpc>
                <a:spcPts val="4274"/>
              </a:lnSpc>
            </a:pPr>
            <a:r>
              <a:rPr lang="en-US" sz="2653">
                <a:solidFill>
                  <a:srgbClr val="2A2742"/>
                </a:solidFill>
                <a:latin typeface="Futura"/>
                <a:ea typeface="Futura"/>
                <a:cs typeface="Futura"/>
                <a:sym typeface="Futura"/>
              </a:rPr>
              <a:t>These advantages make it easier for borrowers to focus on building their dream home without unnecessary financial stress.</a:t>
            </a:r>
          </a:p>
          <a:p>
            <a:pPr algn="l">
              <a:lnSpc>
                <a:spcPts val="4274"/>
              </a:lnSpc>
            </a:pPr>
          </a:p>
        </p:txBody>
      </p:sp>
      <p:sp>
        <p:nvSpPr>
          <p:cNvPr name="Freeform 13" id="13"/>
          <p:cNvSpPr/>
          <p:nvPr/>
        </p:nvSpPr>
        <p:spPr>
          <a:xfrm flipH="false" flipV="false" rot="0">
            <a:off x="187526" y="0"/>
            <a:ext cx="2399436" cy="1361185"/>
          </a:xfrm>
          <a:custGeom>
            <a:avLst/>
            <a:gdLst/>
            <a:ahLst/>
            <a:cxnLst/>
            <a:rect r="r" b="b" t="t" l="l"/>
            <a:pathLst>
              <a:path h="1361185" w="2399436">
                <a:moveTo>
                  <a:pt x="0" y="0"/>
                </a:moveTo>
                <a:lnTo>
                  <a:pt x="2399436" y="0"/>
                </a:lnTo>
                <a:lnTo>
                  <a:pt x="2399436" y="1361185"/>
                </a:lnTo>
                <a:lnTo>
                  <a:pt x="0" y="1361185"/>
                </a:lnTo>
                <a:lnTo>
                  <a:pt x="0" y="0"/>
                </a:lnTo>
                <a:close/>
              </a:path>
            </a:pathLst>
          </a:custGeom>
          <a:blipFill>
            <a:blip r:embed="rId8"/>
            <a:stretch>
              <a:fillRect l="0" t="-37661" r="0" b="-38613"/>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49758" y="-453189"/>
            <a:ext cx="3204123" cy="2561587"/>
            <a:chOff x="0" y="0"/>
            <a:chExt cx="843884" cy="674657"/>
          </a:xfrm>
        </p:grpSpPr>
        <p:sp>
          <p:nvSpPr>
            <p:cNvPr name="Freeform 3" id="3"/>
            <p:cNvSpPr/>
            <p:nvPr/>
          </p:nvSpPr>
          <p:spPr>
            <a:xfrm flipH="false" flipV="false" rot="0">
              <a:off x="0" y="0"/>
              <a:ext cx="843884" cy="674657"/>
            </a:xfrm>
            <a:custGeom>
              <a:avLst/>
              <a:gdLst/>
              <a:ahLst/>
              <a:cxnLst/>
              <a:rect r="r" b="b" t="t" l="l"/>
              <a:pathLst>
                <a:path h="674657" w="843884">
                  <a:moveTo>
                    <a:pt x="0" y="0"/>
                  </a:moveTo>
                  <a:lnTo>
                    <a:pt x="843884" y="0"/>
                  </a:lnTo>
                  <a:lnTo>
                    <a:pt x="843884" y="674657"/>
                  </a:lnTo>
                  <a:lnTo>
                    <a:pt x="0" y="674657"/>
                  </a:lnTo>
                  <a:close/>
                </a:path>
              </a:pathLst>
            </a:custGeom>
            <a:solidFill>
              <a:srgbClr val="BAA891"/>
            </a:solidFill>
          </p:spPr>
        </p:sp>
        <p:sp>
          <p:nvSpPr>
            <p:cNvPr name="TextBox 4" id="4"/>
            <p:cNvSpPr txBox="true"/>
            <p:nvPr/>
          </p:nvSpPr>
          <p:spPr>
            <a:xfrm>
              <a:off x="0" y="-76200"/>
              <a:ext cx="843884" cy="750857"/>
            </a:xfrm>
            <a:prstGeom prst="rect">
              <a:avLst/>
            </a:prstGeom>
          </p:spPr>
          <p:txBody>
            <a:bodyPr anchor="ctr" rtlCol="false" tIns="50800" lIns="50800" bIns="50800" rIns="50800"/>
            <a:lstStyle/>
            <a:p>
              <a:pPr algn="ctr">
                <a:lnSpc>
                  <a:spcPts val="3466"/>
                </a:lnSpc>
              </a:pPr>
            </a:p>
          </p:txBody>
        </p:sp>
      </p:grpSp>
      <p:sp>
        <p:nvSpPr>
          <p:cNvPr name="Freeform 5" id="5"/>
          <p:cNvSpPr/>
          <p:nvPr/>
        </p:nvSpPr>
        <p:spPr>
          <a:xfrm flipH="false" flipV="false" rot="0">
            <a:off x="11896453" y="827604"/>
            <a:ext cx="5362847" cy="8430696"/>
          </a:xfrm>
          <a:custGeom>
            <a:avLst/>
            <a:gdLst/>
            <a:ahLst/>
            <a:cxnLst/>
            <a:rect r="r" b="b" t="t" l="l"/>
            <a:pathLst>
              <a:path h="8430696" w="5362847">
                <a:moveTo>
                  <a:pt x="0" y="0"/>
                </a:moveTo>
                <a:lnTo>
                  <a:pt x="5362847" y="0"/>
                </a:lnTo>
                <a:lnTo>
                  <a:pt x="5362847" y="8430696"/>
                </a:lnTo>
                <a:lnTo>
                  <a:pt x="0" y="8430696"/>
                </a:lnTo>
                <a:lnTo>
                  <a:pt x="0" y="0"/>
                </a:lnTo>
                <a:close/>
              </a:path>
            </a:pathLst>
          </a:custGeom>
          <a:blipFill>
            <a:blip r:embed="rId2"/>
            <a:stretch>
              <a:fillRect l="-6495" t="0" r="-6495" b="0"/>
            </a:stretch>
          </a:blipFill>
        </p:spPr>
      </p:sp>
      <p:grpSp>
        <p:nvGrpSpPr>
          <p:cNvPr name="Group 6" id="6"/>
          <p:cNvGrpSpPr/>
          <p:nvPr/>
        </p:nvGrpSpPr>
        <p:grpSpPr>
          <a:xfrm rot="0">
            <a:off x="15083877" y="8505087"/>
            <a:ext cx="3204123" cy="2561587"/>
            <a:chOff x="0" y="0"/>
            <a:chExt cx="843884" cy="674657"/>
          </a:xfrm>
        </p:grpSpPr>
        <p:sp>
          <p:nvSpPr>
            <p:cNvPr name="Freeform 7" id="7"/>
            <p:cNvSpPr/>
            <p:nvPr/>
          </p:nvSpPr>
          <p:spPr>
            <a:xfrm flipH="false" flipV="false" rot="0">
              <a:off x="0" y="0"/>
              <a:ext cx="843884" cy="674657"/>
            </a:xfrm>
            <a:custGeom>
              <a:avLst/>
              <a:gdLst/>
              <a:ahLst/>
              <a:cxnLst/>
              <a:rect r="r" b="b" t="t" l="l"/>
              <a:pathLst>
                <a:path h="674657" w="843884">
                  <a:moveTo>
                    <a:pt x="0" y="0"/>
                  </a:moveTo>
                  <a:lnTo>
                    <a:pt x="843884" y="0"/>
                  </a:lnTo>
                  <a:lnTo>
                    <a:pt x="843884" y="674657"/>
                  </a:lnTo>
                  <a:lnTo>
                    <a:pt x="0" y="674657"/>
                  </a:lnTo>
                  <a:close/>
                </a:path>
              </a:pathLst>
            </a:custGeom>
            <a:solidFill>
              <a:srgbClr val="BAA891"/>
            </a:solidFill>
          </p:spPr>
        </p:sp>
        <p:sp>
          <p:nvSpPr>
            <p:cNvPr name="TextBox 8" id="8"/>
            <p:cNvSpPr txBox="true"/>
            <p:nvPr/>
          </p:nvSpPr>
          <p:spPr>
            <a:xfrm>
              <a:off x="0" y="-76200"/>
              <a:ext cx="843884" cy="750857"/>
            </a:xfrm>
            <a:prstGeom prst="rect">
              <a:avLst/>
            </a:prstGeom>
          </p:spPr>
          <p:txBody>
            <a:bodyPr anchor="ctr" rtlCol="false" tIns="50800" lIns="50800" bIns="50800" rIns="50800"/>
            <a:lstStyle/>
            <a:p>
              <a:pPr algn="ctr">
                <a:lnSpc>
                  <a:spcPts val="3466"/>
                </a:lnSpc>
              </a:pPr>
            </a:p>
          </p:txBody>
        </p:sp>
      </p:grpSp>
      <p:sp>
        <p:nvSpPr>
          <p:cNvPr name="Freeform 9" id="9"/>
          <p:cNvSpPr/>
          <p:nvPr/>
        </p:nvSpPr>
        <p:spPr>
          <a:xfrm flipH="false" flipV="false" rot="0">
            <a:off x="11202355" y="821213"/>
            <a:ext cx="7291070" cy="8644575"/>
          </a:xfrm>
          <a:custGeom>
            <a:avLst/>
            <a:gdLst/>
            <a:ahLst/>
            <a:cxnLst/>
            <a:rect r="r" b="b" t="t" l="l"/>
            <a:pathLst>
              <a:path h="8644575" w="7291070">
                <a:moveTo>
                  <a:pt x="0" y="0"/>
                </a:moveTo>
                <a:lnTo>
                  <a:pt x="7291070" y="0"/>
                </a:lnTo>
                <a:lnTo>
                  <a:pt x="7291070" y="8644574"/>
                </a:lnTo>
                <a:lnTo>
                  <a:pt x="0" y="8644574"/>
                </a:lnTo>
                <a:lnTo>
                  <a:pt x="0" y="0"/>
                </a:lnTo>
                <a:close/>
              </a:path>
            </a:pathLst>
          </a:custGeom>
          <a:blipFill>
            <a:blip r:embed="rId3"/>
            <a:stretch>
              <a:fillRect l="-57357" t="0" r="-20326" b="0"/>
            </a:stretch>
          </a:blipFill>
        </p:spPr>
      </p:sp>
      <p:sp>
        <p:nvSpPr>
          <p:cNvPr name="TextBox 10" id="10"/>
          <p:cNvSpPr txBox="true"/>
          <p:nvPr/>
        </p:nvSpPr>
        <p:spPr>
          <a:xfrm rot="0">
            <a:off x="607258" y="3827909"/>
            <a:ext cx="10627645" cy="5430391"/>
          </a:xfrm>
          <a:prstGeom prst="rect">
            <a:avLst/>
          </a:prstGeom>
        </p:spPr>
        <p:txBody>
          <a:bodyPr anchor="t" rtlCol="false" tIns="0" lIns="0" bIns="0" rIns="0">
            <a:spAutoFit/>
          </a:bodyPr>
          <a:lstStyle/>
          <a:p>
            <a:pPr algn="l">
              <a:lnSpc>
                <a:spcPts val="3525"/>
              </a:lnSpc>
            </a:pPr>
            <a:r>
              <a:rPr lang="en-US" sz="2820">
                <a:solidFill>
                  <a:srgbClr val="000000"/>
                </a:solidFill>
                <a:latin typeface="Futura"/>
                <a:ea typeface="Futura"/>
                <a:cs typeface="Futura"/>
                <a:sym typeface="Futura"/>
              </a:rPr>
              <a:t>Eligibility for a home construction loan generally depends on:</a:t>
            </a:r>
          </a:p>
          <a:p>
            <a:pPr algn="l" marL="608916" indent="-304458" lvl="1">
              <a:lnSpc>
                <a:spcPts val="3525"/>
              </a:lnSpc>
              <a:buFont typeface="Arial"/>
              <a:buChar char="•"/>
            </a:pPr>
            <a:r>
              <a:rPr lang="en-US" sz="2820">
                <a:solidFill>
                  <a:srgbClr val="000000"/>
                </a:solidFill>
                <a:latin typeface="Futura"/>
                <a:ea typeface="Futura"/>
                <a:cs typeface="Futura"/>
                <a:sym typeface="Futura"/>
              </a:rPr>
              <a:t>Applicant’s age and income stability</a:t>
            </a:r>
          </a:p>
          <a:p>
            <a:pPr algn="l" marL="608916" indent="-304458" lvl="1">
              <a:lnSpc>
                <a:spcPts val="3525"/>
              </a:lnSpc>
              <a:buFont typeface="Arial"/>
              <a:buChar char="•"/>
            </a:pPr>
            <a:r>
              <a:rPr lang="en-US" sz="2820">
                <a:solidFill>
                  <a:srgbClr val="000000"/>
                </a:solidFill>
                <a:latin typeface="Futura"/>
                <a:ea typeface="Futura"/>
                <a:cs typeface="Futura"/>
                <a:sym typeface="Futura"/>
              </a:rPr>
              <a:t>Owners</a:t>
            </a:r>
            <a:r>
              <a:rPr lang="en-US" sz="2820">
                <a:solidFill>
                  <a:srgbClr val="000000"/>
                </a:solidFill>
                <a:latin typeface="Futura"/>
                <a:ea typeface="Futura"/>
                <a:cs typeface="Futura"/>
                <a:sym typeface="Futura"/>
              </a:rPr>
              <a:t>h</a:t>
            </a:r>
            <a:r>
              <a:rPr lang="en-US" sz="2820">
                <a:solidFill>
                  <a:srgbClr val="000000"/>
                </a:solidFill>
                <a:latin typeface="Futura"/>
                <a:ea typeface="Futura"/>
                <a:cs typeface="Futura"/>
                <a:sym typeface="Futura"/>
              </a:rPr>
              <a:t>ip</a:t>
            </a:r>
            <a:r>
              <a:rPr lang="en-US" sz="2820">
                <a:solidFill>
                  <a:srgbClr val="000000"/>
                </a:solidFill>
                <a:latin typeface="Futura"/>
                <a:ea typeface="Futura"/>
                <a:cs typeface="Futura"/>
                <a:sym typeface="Futura"/>
              </a:rPr>
              <a:t> o</a:t>
            </a:r>
            <a:r>
              <a:rPr lang="en-US" sz="2820">
                <a:solidFill>
                  <a:srgbClr val="000000"/>
                </a:solidFill>
                <a:latin typeface="Futura"/>
                <a:ea typeface="Futura"/>
                <a:cs typeface="Futura"/>
                <a:sym typeface="Futura"/>
              </a:rPr>
              <a:t>f</a:t>
            </a:r>
            <a:r>
              <a:rPr lang="en-US" sz="2820">
                <a:solidFill>
                  <a:srgbClr val="000000"/>
                </a:solidFill>
                <a:latin typeface="Futura"/>
                <a:ea typeface="Futura"/>
                <a:cs typeface="Futura"/>
                <a:sym typeface="Futura"/>
              </a:rPr>
              <a:t> </a:t>
            </a:r>
            <a:r>
              <a:rPr lang="en-US" sz="2820">
                <a:solidFill>
                  <a:srgbClr val="000000"/>
                </a:solidFill>
                <a:latin typeface="Futura"/>
                <a:ea typeface="Futura"/>
                <a:cs typeface="Futura"/>
                <a:sym typeface="Futura"/>
              </a:rPr>
              <a:t>the</a:t>
            </a:r>
            <a:r>
              <a:rPr lang="en-US" sz="2820">
                <a:solidFill>
                  <a:srgbClr val="000000"/>
                </a:solidFill>
                <a:latin typeface="Futura"/>
                <a:ea typeface="Futura"/>
                <a:cs typeface="Futura"/>
                <a:sym typeface="Futura"/>
              </a:rPr>
              <a:t> </a:t>
            </a:r>
            <a:r>
              <a:rPr lang="en-US" sz="2820">
                <a:solidFill>
                  <a:srgbClr val="000000"/>
                </a:solidFill>
                <a:latin typeface="Futura"/>
                <a:ea typeface="Futura"/>
                <a:cs typeface="Futura"/>
                <a:sym typeface="Futura"/>
              </a:rPr>
              <a:t>pl</a:t>
            </a:r>
            <a:r>
              <a:rPr lang="en-US" sz="2820">
                <a:solidFill>
                  <a:srgbClr val="000000"/>
                </a:solidFill>
                <a:latin typeface="Futura"/>
                <a:ea typeface="Futura"/>
                <a:cs typeface="Futura"/>
                <a:sym typeface="Futura"/>
              </a:rPr>
              <a:t>o</a:t>
            </a:r>
            <a:r>
              <a:rPr lang="en-US" sz="2820">
                <a:solidFill>
                  <a:srgbClr val="000000"/>
                </a:solidFill>
                <a:latin typeface="Futura"/>
                <a:ea typeface="Futura"/>
                <a:cs typeface="Futura"/>
                <a:sym typeface="Futura"/>
              </a:rPr>
              <a:t>t</a:t>
            </a:r>
          </a:p>
          <a:p>
            <a:pPr algn="l" marL="608916" indent="-304458" lvl="1">
              <a:lnSpc>
                <a:spcPts val="3525"/>
              </a:lnSpc>
              <a:buFont typeface="Arial"/>
              <a:buChar char="•"/>
            </a:pPr>
            <a:r>
              <a:rPr lang="en-US" sz="2820">
                <a:solidFill>
                  <a:srgbClr val="000000"/>
                </a:solidFill>
                <a:latin typeface="Futura"/>
                <a:ea typeface="Futura"/>
                <a:cs typeface="Futura"/>
                <a:sym typeface="Futura"/>
              </a:rPr>
              <a:t>Credit score and repayment capacity</a:t>
            </a:r>
          </a:p>
          <a:p>
            <a:pPr algn="l">
              <a:lnSpc>
                <a:spcPts val="3525"/>
              </a:lnSpc>
            </a:pPr>
            <a:r>
              <a:rPr lang="en-US" sz="2820" b="true">
                <a:solidFill>
                  <a:srgbClr val="000000"/>
                </a:solidFill>
                <a:latin typeface="Futura Bold"/>
                <a:ea typeface="Futura Bold"/>
                <a:cs typeface="Futura Bold"/>
                <a:sym typeface="Futura Bold"/>
              </a:rPr>
              <a:t>B</a:t>
            </a:r>
            <a:r>
              <a:rPr lang="en-US" sz="2820" b="true">
                <a:solidFill>
                  <a:srgbClr val="000000"/>
                </a:solidFill>
                <a:latin typeface="Futura Bold"/>
                <a:ea typeface="Futura Bold"/>
                <a:cs typeface="Futura Bold"/>
                <a:sym typeface="Futura Bold"/>
              </a:rPr>
              <a:t>asic documents include:</a:t>
            </a:r>
          </a:p>
          <a:p>
            <a:pPr algn="l" marL="608916" indent="-304458" lvl="1">
              <a:lnSpc>
                <a:spcPts val="3525"/>
              </a:lnSpc>
              <a:buFont typeface="Arial"/>
              <a:buChar char="•"/>
            </a:pPr>
            <a:r>
              <a:rPr lang="en-US" sz="2820">
                <a:solidFill>
                  <a:srgbClr val="000000"/>
                </a:solidFill>
                <a:latin typeface="Futura"/>
                <a:ea typeface="Futura"/>
                <a:cs typeface="Futura"/>
                <a:sym typeface="Futura"/>
              </a:rPr>
              <a:t>Iden</a:t>
            </a:r>
            <a:r>
              <a:rPr lang="en-US" sz="2820">
                <a:solidFill>
                  <a:srgbClr val="000000"/>
                </a:solidFill>
                <a:latin typeface="Futura"/>
                <a:ea typeface="Futura"/>
                <a:cs typeface="Futura"/>
                <a:sym typeface="Futura"/>
              </a:rPr>
              <a:t>tity and address proof</a:t>
            </a:r>
          </a:p>
          <a:p>
            <a:pPr algn="l" marL="608916" indent="-304458" lvl="1">
              <a:lnSpc>
                <a:spcPts val="3525"/>
              </a:lnSpc>
              <a:buFont typeface="Arial"/>
              <a:buChar char="•"/>
            </a:pPr>
            <a:r>
              <a:rPr lang="en-US" sz="2820">
                <a:solidFill>
                  <a:srgbClr val="000000"/>
                </a:solidFill>
                <a:latin typeface="Futura"/>
                <a:ea typeface="Futura"/>
                <a:cs typeface="Futura"/>
                <a:sym typeface="Futura"/>
              </a:rPr>
              <a:t>Income documents</a:t>
            </a:r>
          </a:p>
          <a:p>
            <a:pPr algn="l" marL="608916" indent="-304458" lvl="1">
              <a:lnSpc>
                <a:spcPts val="3525"/>
              </a:lnSpc>
              <a:buFont typeface="Arial"/>
              <a:buChar char="•"/>
            </a:pPr>
            <a:r>
              <a:rPr lang="en-US" sz="2820">
                <a:solidFill>
                  <a:srgbClr val="000000"/>
                </a:solidFill>
                <a:latin typeface="Futura"/>
                <a:ea typeface="Futura"/>
                <a:cs typeface="Futura"/>
                <a:sym typeface="Futura"/>
              </a:rPr>
              <a:t>Land ownership papers</a:t>
            </a:r>
          </a:p>
          <a:p>
            <a:pPr algn="l" marL="608916" indent="-304458" lvl="1">
              <a:lnSpc>
                <a:spcPts val="3525"/>
              </a:lnSpc>
              <a:buFont typeface="Arial"/>
              <a:buChar char="•"/>
            </a:pPr>
            <a:r>
              <a:rPr lang="en-US" sz="2820">
                <a:solidFill>
                  <a:srgbClr val="000000"/>
                </a:solidFill>
                <a:latin typeface="Futura"/>
                <a:ea typeface="Futura"/>
                <a:cs typeface="Futura"/>
                <a:sym typeface="Futura"/>
              </a:rPr>
              <a:t>Approved construction plan</a:t>
            </a:r>
          </a:p>
          <a:p>
            <a:pPr algn="l">
              <a:lnSpc>
                <a:spcPts val="3525"/>
              </a:lnSpc>
            </a:pPr>
            <a:r>
              <a:rPr lang="en-US" sz="2820" u="sng">
                <a:solidFill>
                  <a:srgbClr val="000000"/>
                </a:solidFill>
                <a:latin typeface="Futura"/>
                <a:ea typeface="Futura"/>
                <a:cs typeface="Futura"/>
                <a:sym typeface="Futura"/>
                <a:hlinkClick r:id="rId4" tooltip="https://homefinance.adityabirlacapital.com"/>
              </a:rPr>
              <a:t>Aditya Birla Housing Finance</a:t>
            </a:r>
            <a:r>
              <a:rPr lang="en-US" sz="2820">
                <a:solidFill>
                  <a:srgbClr val="000000"/>
                </a:solidFill>
                <a:latin typeface="Futura"/>
                <a:ea typeface="Futura"/>
                <a:cs typeface="Futura"/>
                <a:sym typeface="Futura"/>
              </a:rPr>
              <a:t> Limited simplifies this process by providing clear eligibility guidelines and end-to-end support.</a:t>
            </a:r>
          </a:p>
          <a:p>
            <a:pPr algn="l">
              <a:lnSpc>
                <a:spcPts val="3525"/>
              </a:lnSpc>
            </a:pPr>
          </a:p>
        </p:txBody>
      </p:sp>
      <p:sp>
        <p:nvSpPr>
          <p:cNvPr name="TextBox 11" id="11"/>
          <p:cNvSpPr txBox="true"/>
          <p:nvPr/>
        </p:nvSpPr>
        <p:spPr>
          <a:xfrm rot="0">
            <a:off x="607258" y="1620667"/>
            <a:ext cx="10407570" cy="1885950"/>
          </a:xfrm>
          <a:prstGeom prst="rect">
            <a:avLst/>
          </a:prstGeom>
        </p:spPr>
        <p:txBody>
          <a:bodyPr anchor="t" rtlCol="false" tIns="0" lIns="0" bIns="0" rIns="0">
            <a:spAutoFit/>
          </a:bodyPr>
          <a:lstStyle/>
          <a:p>
            <a:pPr algn="l">
              <a:lnSpc>
                <a:spcPts val="7009"/>
              </a:lnSpc>
            </a:pPr>
            <a:r>
              <a:rPr lang="en-US" b="true" sz="5841" spc="58">
                <a:solidFill>
                  <a:srgbClr val="000000"/>
                </a:solidFill>
                <a:latin typeface="Futura Ultra-Bold"/>
                <a:ea typeface="Futura Ultra-Bold"/>
                <a:cs typeface="Futura Ultra-Bold"/>
                <a:sym typeface="Futura Ultra-Bold"/>
              </a:rPr>
              <a:t>Eligibility and Documentation Overview</a:t>
            </a:r>
          </a:p>
        </p:txBody>
      </p:sp>
      <p:sp>
        <p:nvSpPr>
          <p:cNvPr name="Freeform 12" id="12"/>
          <p:cNvSpPr/>
          <p:nvPr/>
        </p:nvSpPr>
        <p:spPr>
          <a:xfrm flipH="false" flipV="false" rot="0">
            <a:off x="187526" y="0"/>
            <a:ext cx="2399436" cy="1361185"/>
          </a:xfrm>
          <a:custGeom>
            <a:avLst/>
            <a:gdLst/>
            <a:ahLst/>
            <a:cxnLst/>
            <a:rect r="r" b="b" t="t" l="l"/>
            <a:pathLst>
              <a:path h="1361185" w="2399436">
                <a:moveTo>
                  <a:pt x="0" y="0"/>
                </a:moveTo>
                <a:lnTo>
                  <a:pt x="2399436" y="0"/>
                </a:lnTo>
                <a:lnTo>
                  <a:pt x="2399436" y="1361185"/>
                </a:lnTo>
                <a:lnTo>
                  <a:pt x="0" y="1361185"/>
                </a:lnTo>
                <a:lnTo>
                  <a:pt x="0" y="0"/>
                </a:lnTo>
                <a:close/>
              </a:path>
            </a:pathLst>
          </a:custGeom>
          <a:blipFill>
            <a:blip r:embed="rId5"/>
            <a:stretch>
              <a:fillRect l="0" t="-37661" r="0" b="-38613"/>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350128" y="0"/>
            <a:ext cx="3898241" cy="3966073"/>
          </a:xfrm>
          <a:custGeom>
            <a:avLst/>
            <a:gdLst/>
            <a:ahLst/>
            <a:cxnLst/>
            <a:rect r="r" b="b" t="t" l="l"/>
            <a:pathLst>
              <a:path h="3966073" w="3898241">
                <a:moveTo>
                  <a:pt x="0" y="0"/>
                </a:moveTo>
                <a:lnTo>
                  <a:pt x="3898240" y="0"/>
                </a:lnTo>
                <a:lnTo>
                  <a:pt x="3898240" y="3966073"/>
                </a:lnTo>
                <a:lnTo>
                  <a:pt x="0" y="3966073"/>
                </a:lnTo>
                <a:lnTo>
                  <a:pt x="0" y="0"/>
                </a:lnTo>
                <a:close/>
              </a:path>
            </a:pathLst>
          </a:custGeom>
          <a:blipFill>
            <a:blip r:embed="rId2"/>
            <a:stretch>
              <a:fillRect l="-26352" t="0" r="-26352" b="0"/>
            </a:stretch>
          </a:blipFill>
        </p:spPr>
      </p:sp>
      <p:sp>
        <p:nvSpPr>
          <p:cNvPr name="Freeform 3" id="3"/>
          <p:cNvSpPr/>
          <p:nvPr/>
        </p:nvSpPr>
        <p:spPr>
          <a:xfrm flipH="false" flipV="false" rot="0">
            <a:off x="11350128" y="4304594"/>
            <a:ext cx="3898241" cy="8229600"/>
          </a:xfrm>
          <a:custGeom>
            <a:avLst/>
            <a:gdLst/>
            <a:ahLst/>
            <a:cxnLst/>
            <a:rect r="r" b="b" t="t" l="l"/>
            <a:pathLst>
              <a:path h="8229600" w="3898241">
                <a:moveTo>
                  <a:pt x="0" y="0"/>
                </a:moveTo>
                <a:lnTo>
                  <a:pt x="3898240" y="0"/>
                </a:lnTo>
                <a:lnTo>
                  <a:pt x="3898240" y="8229600"/>
                </a:lnTo>
                <a:lnTo>
                  <a:pt x="0" y="8229600"/>
                </a:lnTo>
                <a:lnTo>
                  <a:pt x="0" y="0"/>
                </a:lnTo>
                <a:close/>
              </a:path>
            </a:pathLst>
          </a:custGeom>
          <a:blipFill>
            <a:blip r:embed="rId3"/>
            <a:stretch>
              <a:fillRect l="-108431" t="0" r="-108431" b="0"/>
            </a:stretch>
          </a:blipFill>
        </p:spPr>
      </p:sp>
      <p:sp>
        <p:nvSpPr>
          <p:cNvPr name="Freeform 4" id="4"/>
          <p:cNvSpPr/>
          <p:nvPr/>
        </p:nvSpPr>
        <p:spPr>
          <a:xfrm flipH="false" flipV="false" rot="0">
            <a:off x="14127488" y="3171181"/>
            <a:ext cx="4861607" cy="6839511"/>
          </a:xfrm>
          <a:custGeom>
            <a:avLst/>
            <a:gdLst/>
            <a:ahLst/>
            <a:cxnLst/>
            <a:rect r="r" b="b" t="t" l="l"/>
            <a:pathLst>
              <a:path h="6839511" w="4861607">
                <a:moveTo>
                  <a:pt x="0" y="0"/>
                </a:moveTo>
                <a:lnTo>
                  <a:pt x="4861607" y="0"/>
                </a:lnTo>
                <a:lnTo>
                  <a:pt x="4861607" y="6839511"/>
                </a:lnTo>
                <a:lnTo>
                  <a:pt x="0" y="6839511"/>
                </a:lnTo>
                <a:lnTo>
                  <a:pt x="0" y="0"/>
                </a:lnTo>
                <a:close/>
              </a:path>
            </a:pathLst>
          </a:custGeom>
          <a:blipFill>
            <a:blip r:embed="rId4"/>
            <a:stretch>
              <a:fillRect l="-102891" t="0" r="-7943" b="0"/>
            </a:stretch>
          </a:blipFill>
        </p:spPr>
      </p:sp>
      <p:sp>
        <p:nvSpPr>
          <p:cNvPr name="Freeform 5" id="5"/>
          <p:cNvSpPr/>
          <p:nvPr/>
        </p:nvSpPr>
        <p:spPr>
          <a:xfrm flipH="false" flipV="false" rot="0">
            <a:off x="11350128" y="0"/>
            <a:ext cx="5554720" cy="4154961"/>
          </a:xfrm>
          <a:custGeom>
            <a:avLst/>
            <a:gdLst/>
            <a:ahLst/>
            <a:cxnLst/>
            <a:rect r="r" b="b" t="t" l="l"/>
            <a:pathLst>
              <a:path h="4154961" w="5554720">
                <a:moveTo>
                  <a:pt x="0" y="0"/>
                </a:moveTo>
                <a:lnTo>
                  <a:pt x="5554720" y="0"/>
                </a:lnTo>
                <a:lnTo>
                  <a:pt x="5554720" y="4154961"/>
                </a:lnTo>
                <a:lnTo>
                  <a:pt x="0" y="4154961"/>
                </a:lnTo>
                <a:lnTo>
                  <a:pt x="0" y="0"/>
                </a:lnTo>
                <a:close/>
              </a:path>
            </a:pathLst>
          </a:custGeom>
          <a:blipFill>
            <a:blip r:embed="rId5"/>
            <a:stretch>
              <a:fillRect l="-2862" t="0" r="-2862" b="0"/>
            </a:stretch>
          </a:blipFill>
        </p:spPr>
      </p:sp>
      <p:sp>
        <p:nvSpPr>
          <p:cNvPr name="Freeform 6" id="6"/>
          <p:cNvSpPr/>
          <p:nvPr/>
        </p:nvSpPr>
        <p:spPr>
          <a:xfrm flipH="false" flipV="false" rot="0">
            <a:off x="11278625" y="4304594"/>
            <a:ext cx="4041246" cy="6447036"/>
          </a:xfrm>
          <a:custGeom>
            <a:avLst/>
            <a:gdLst/>
            <a:ahLst/>
            <a:cxnLst/>
            <a:rect r="r" b="b" t="t" l="l"/>
            <a:pathLst>
              <a:path h="6447036" w="4041246">
                <a:moveTo>
                  <a:pt x="0" y="0"/>
                </a:moveTo>
                <a:lnTo>
                  <a:pt x="4041246" y="0"/>
                </a:lnTo>
                <a:lnTo>
                  <a:pt x="4041246" y="6447036"/>
                </a:lnTo>
                <a:lnTo>
                  <a:pt x="0" y="6447036"/>
                </a:lnTo>
                <a:lnTo>
                  <a:pt x="0" y="0"/>
                </a:lnTo>
                <a:close/>
              </a:path>
            </a:pathLst>
          </a:custGeom>
          <a:blipFill>
            <a:blip r:embed="rId6"/>
            <a:stretch>
              <a:fillRect l="-79806" t="0" r="-59272" b="0"/>
            </a:stretch>
          </a:blipFill>
        </p:spPr>
      </p:sp>
      <p:sp>
        <p:nvSpPr>
          <p:cNvPr name="TextBox 7" id="7"/>
          <p:cNvSpPr txBox="true"/>
          <p:nvPr/>
        </p:nvSpPr>
        <p:spPr>
          <a:xfrm rot="0">
            <a:off x="715580" y="3804148"/>
            <a:ext cx="10519621" cy="5880518"/>
          </a:xfrm>
          <a:prstGeom prst="rect">
            <a:avLst/>
          </a:prstGeom>
        </p:spPr>
        <p:txBody>
          <a:bodyPr anchor="t" rtlCol="false" tIns="0" lIns="0" bIns="0" rIns="0">
            <a:spAutoFit/>
          </a:bodyPr>
          <a:lstStyle/>
          <a:p>
            <a:pPr algn="l">
              <a:lnSpc>
                <a:spcPts val="4688"/>
              </a:lnSpc>
            </a:pPr>
            <a:r>
              <a:rPr lang="en-US" sz="2910">
                <a:solidFill>
                  <a:srgbClr val="2A2742"/>
                </a:solidFill>
                <a:latin typeface="Futura"/>
                <a:ea typeface="Futura"/>
                <a:cs typeface="Futura"/>
                <a:sym typeface="Futura"/>
              </a:rPr>
              <a:t>With rising real estate prices, many homeowners prefer building on owned land rather than purchasing ready-made properties. Construction loans allow:</a:t>
            </a:r>
          </a:p>
          <a:p>
            <a:pPr algn="l" marL="628363" indent="-314181" lvl="1">
              <a:lnSpc>
                <a:spcPts val="4688"/>
              </a:lnSpc>
              <a:buFont typeface="Arial"/>
              <a:buChar char="•"/>
            </a:pPr>
            <a:r>
              <a:rPr lang="en-US" sz="2910">
                <a:solidFill>
                  <a:srgbClr val="2A2742"/>
                </a:solidFill>
                <a:latin typeface="Futura"/>
                <a:ea typeface="Futura"/>
                <a:cs typeface="Futura"/>
                <a:sym typeface="Futura"/>
              </a:rPr>
              <a:t>Custom-designed homes</a:t>
            </a:r>
          </a:p>
          <a:p>
            <a:pPr algn="l" marL="628363" indent="-314181" lvl="1">
              <a:lnSpc>
                <a:spcPts val="4688"/>
              </a:lnSpc>
              <a:buFont typeface="Arial"/>
              <a:buChar char="•"/>
            </a:pPr>
            <a:r>
              <a:rPr lang="en-US" sz="2910">
                <a:solidFill>
                  <a:srgbClr val="2A2742"/>
                </a:solidFill>
                <a:latin typeface="Futura"/>
                <a:ea typeface="Futura"/>
                <a:cs typeface="Futura"/>
                <a:sym typeface="Futura"/>
              </a:rPr>
              <a:t>Bette</a:t>
            </a:r>
            <a:r>
              <a:rPr lang="en-US" sz="2910">
                <a:solidFill>
                  <a:srgbClr val="2A2742"/>
                </a:solidFill>
                <a:latin typeface="Futura"/>
                <a:ea typeface="Futura"/>
                <a:cs typeface="Futura"/>
                <a:sym typeface="Futura"/>
              </a:rPr>
              <a:t>r cost control</a:t>
            </a:r>
          </a:p>
          <a:p>
            <a:pPr algn="l" marL="628363" indent="-314181" lvl="1">
              <a:lnSpc>
                <a:spcPts val="4688"/>
              </a:lnSpc>
              <a:buFont typeface="Arial"/>
              <a:buChar char="•"/>
            </a:pPr>
            <a:r>
              <a:rPr lang="en-US" sz="2910">
                <a:solidFill>
                  <a:srgbClr val="2A2742"/>
                </a:solidFill>
                <a:latin typeface="Futura"/>
                <a:ea typeface="Futura"/>
                <a:cs typeface="Futura"/>
                <a:sym typeface="Futura"/>
              </a:rPr>
              <a:t>Higher long-term value</a:t>
            </a:r>
          </a:p>
          <a:p>
            <a:pPr algn="l">
              <a:lnSpc>
                <a:spcPts val="4688"/>
              </a:lnSpc>
            </a:pPr>
            <a:r>
              <a:rPr lang="en-US" sz="2910">
                <a:solidFill>
                  <a:srgbClr val="2A2742"/>
                </a:solidFill>
                <a:latin typeface="Futura"/>
                <a:ea typeface="Futura"/>
                <a:cs typeface="Futura"/>
                <a:sym typeface="Futura"/>
              </a:rPr>
              <a:t>Fin</a:t>
            </a:r>
            <a:r>
              <a:rPr lang="en-US" sz="2910">
                <a:solidFill>
                  <a:srgbClr val="2A2742"/>
                </a:solidFill>
                <a:latin typeface="Futura"/>
                <a:ea typeface="Futura"/>
                <a:cs typeface="Futura"/>
                <a:sym typeface="Futura"/>
              </a:rPr>
              <a:t>ancial institutions like Aditya Birla Housing Finance Limited are adapting to this trend by offering tailored loan solutions that suit modern construction requirements.</a:t>
            </a:r>
          </a:p>
          <a:p>
            <a:pPr algn="l">
              <a:lnSpc>
                <a:spcPts val="4688"/>
              </a:lnSpc>
            </a:pPr>
          </a:p>
        </p:txBody>
      </p:sp>
      <p:sp>
        <p:nvSpPr>
          <p:cNvPr name="TextBox 8" id="8"/>
          <p:cNvSpPr txBox="true"/>
          <p:nvPr/>
        </p:nvSpPr>
        <p:spPr>
          <a:xfrm rot="0">
            <a:off x="554843" y="1561456"/>
            <a:ext cx="10519621" cy="1609725"/>
          </a:xfrm>
          <a:prstGeom prst="rect">
            <a:avLst/>
          </a:prstGeom>
        </p:spPr>
        <p:txBody>
          <a:bodyPr anchor="t" rtlCol="false" tIns="0" lIns="0" bIns="0" rIns="0">
            <a:spAutoFit/>
          </a:bodyPr>
          <a:lstStyle/>
          <a:p>
            <a:pPr algn="l">
              <a:lnSpc>
                <a:spcPts val="5942"/>
              </a:lnSpc>
            </a:pPr>
            <a:r>
              <a:rPr lang="en-US" b="true" sz="4952" spc="49">
                <a:solidFill>
                  <a:srgbClr val="000000"/>
                </a:solidFill>
                <a:latin typeface="Futura Ultra-Bold"/>
                <a:ea typeface="Futura Ultra-Bold"/>
                <a:cs typeface="Futura Ultra-Bold"/>
                <a:sym typeface="Futura Ultra-Bold"/>
              </a:rPr>
              <a:t>Why Home Construction Loans Are Gaining Popularity</a:t>
            </a:r>
          </a:p>
        </p:txBody>
      </p:sp>
      <p:sp>
        <p:nvSpPr>
          <p:cNvPr name="Freeform 9" id="9"/>
          <p:cNvSpPr/>
          <p:nvPr/>
        </p:nvSpPr>
        <p:spPr>
          <a:xfrm flipH="false" flipV="false" rot="0">
            <a:off x="187526" y="0"/>
            <a:ext cx="2399436" cy="1361185"/>
          </a:xfrm>
          <a:custGeom>
            <a:avLst/>
            <a:gdLst/>
            <a:ahLst/>
            <a:cxnLst/>
            <a:rect r="r" b="b" t="t" l="l"/>
            <a:pathLst>
              <a:path h="1361185" w="2399436">
                <a:moveTo>
                  <a:pt x="0" y="0"/>
                </a:moveTo>
                <a:lnTo>
                  <a:pt x="2399436" y="0"/>
                </a:lnTo>
                <a:lnTo>
                  <a:pt x="2399436" y="1361185"/>
                </a:lnTo>
                <a:lnTo>
                  <a:pt x="0" y="1361185"/>
                </a:lnTo>
                <a:lnTo>
                  <a:pt x="0" y="0"/>
                </a:lnTo>
                <a:close/>
              </a:path>
            </a:pathLst>
          </a:custGeom>
          <a:blipFill>
            <a:blip r:embed="rId7"/>
            <a:stretch>
              <a:fillRect l="0" t="-37661" r="0" b="-38613"/>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49758" y="-453189"/>
            <a:ext cx="3204123" cy="2561587"/>
            <a:chOff x="0" y="0"/>
            <a:chExt cx="843884" cy="674657"/>
          </a:xfrm>
        </p:grpSpPr>
        <p:sp>
          <p:nvSpPr>
            <p:cNvPr name="Freeform 3" id="3"/>
            <p:cNvSpPr/>
            <p:nvPr/>
          </p:nvSpPr>
          <p:spPr>
            <a:xfrm flipH="false" flipV="false" rot="0">
              <a:off x="0" y="0"/>
              <a:ext cx="843884" cy="674657"/>
            </a:xfrm>
            <a:custGeom>
              <a:avLst/>
              <a:gdLst/>
              <a:ahLst/>
              <a:cxnLst/>
              <a:rect r="r" b="b" t="t" l="l"/>
              <a:pathLst>
                <a:path h="674657" w="843884">
                  <a:moveTo>
                    <a:pt x="0" y="0"/>
                  </a:moveTo>
                  <a:lnTo>
                    <a:pt x="843884" y="0"/>
                  </a:lnTo>
                  <a:lnTo>
                    <a:pt x="843884" y="674657"/>
                  </a:lnTo>
                  <a:lnTo>
                    <a:pt x="0" y="674657"/>
                  </a:lnTo>
                  <a:close/>
                </a:path>
              </a:pathLst>
            </a:custGeom>
            <a:solidFill>
              <a:srgbClr val="BAA891"/>
            </a:solidFill>
          </p:spPr>
        </p:sp>
        <p:sp>
          <p:nvSpPr>
            <p:cNvPr name="TextBox 4" id="4"/>
            <p:cNvSpPr txBox="true"/>
            <p:nvPr/>
          </p:nvSpPr>
          <p:spPr>
            <a:xfrm>
              <a:off x="0" y="-76200"/>
              <a:ext cx="843884" cy="750857"/>
            </a:xfrm>
            <a:prstGeom prst="rect">
              <a:avLst/>
            </a:prstGeom>
          </p:spPr>
          <p:txBody>
            <a:bodyPr anchor="ctr" rtlCol="false" tIns="50800" lIns="50800" bIns="50800" rIns="50800"/>
            <a:lstStyle/>
            <a:p>
              <a:pPr algn="ctr">
                <a:lnSpc>
                  <a:spcPts val="3466"/>
                </a:lnSpc>
              </a:pPr>
            </a:p>
          </p:txBody>
        </p:sp>
      </p:grpSp>
      <p:sp>
        <p:nvSpPr>
          <p:cNvPr name="Freeform 5" id="5"/>
          <p:cNvSpPr/>
          <p:nvPr/>
        </p:nvSpPr>
        <p:spPr>
          <a:xfrm flipH="false" flipV="false" rot="0">
            <a:off x="9949876" y="383876"/>
            <a:ext cx="7767615" cy="4359574"/>
          </a:xfrm>
          <a:custGeom>
            <a:avLst/>
            <a:gdLst/>
            <a:ahLst/>
            <a:cxnLst/>
            <a:rect r="r" b="b" t="t" l="l"/>
            <a:pathLst>
              <a:path h="4359574" w="7767615">
                <a:moveTo>
                  <a:pt x="0" y="0"/>
                </a:moveTo>
                <a:lnTo>
                  <a:pt x="7767615" y="0"/>
                </a:lnTo>
                <a:lnTo>
                  <a:pt x="7767615" y="4359574"/>
                </a:lnTo>
                <a:lnTo>
                  <a:pt x="0" y="4359574"/>
                </a:lnTo>
                <a:lnTo>
                  <a:pt x="0" y="0"/>
                </a:lnTo>
                <a:close/>
              </a:path>
            </a:pathLst>
          </a:custGeom>
          <a:blipFill>
            <a:blip r:embed="rId2"/>
            <a:stretch>
              <a:fillRect l="0" t="0" r="0" b="0"/>
            </a:stretch>
          </a:blipFill>
        </p:spPr>
      </p:sp>
      <p:sp>
        <p:nvSpPr>
          <p:cNvPr name="Freeform 6" id="6"/>
          <p:cNvSpPr/>
          <p:nvPr/>
        </p:nvSpPr>
        <p:spPr>
          <a:xfrm flipH="false" flipV="false" rot="0">
            <a:off x="9949876" y="5255197"/>
            <a:ext cx="7767615" cy="4729977"/>
          </a:xfrm>
          <a:custGeom>
            <a:avLst/>
            <a:gdLst/>
            <a:ahLst/>
            <a:cxnLst/>
            <a:rect r="r" b="b" t="t" l="l"/>
            <a:pathLst>
              <a:path h="4729977" w="7767615">
                <a:moveTo>
                  <a:pt x="0" y="0"/>
                </a:moveTo>
                <a:lnTo>
                  <a:pt x="7767615" y="0"/>
                </a:lnTo>
                <a:lnTo>
                  <a:pt x="7767615" y="4729977"/>
                </a:lnTo>
                <a:lnTo>
                  <a:pt x="0" y="4729977"/>
                </a:lnTo>
                <a:lnTo>
                  <a:pt x="0" y="0"/>
                </a:lnTo>
                <a:close/>
              </a:path>
            </a:pathLst>
          </a:custGeom>
          <a:blipFill>
            <a:blip r:embed="rId3"/>
            <a:stretch>
              <a:fillRect l="0" t="-2619" r="0" b="-6792"/>
            </a:stretch>
          </a:blipFill>
        </p:spPr>
      </p:sp>
      <p:sp>
        <p:nvSpPr>
          <p:cNvPr name="TextBox 7" id="7"/>
          <p:cNvSpPr txBox="true"/>
          <p:nvPr/>
        </p:nvSpPr>
        <p:spPr>
          <a:xfrm rot="0">
            <a:off x="510809" y="1565473"/>
            <a:ext cx="8113934" cy="971550"/>
          </a:xfrm>
          <a:prstGeom prst="rect">
            <a:avLst/>
          </a:prstGeom>
        </p:spPr>
        <p:txBody>
          <a:bodyPr anchor="t" rtlCol="false" tIns="0" lIns="0" bIns="0" rIns="0">
            <a:spAutoFit/>
          </a:bodyPr>
          <a:lstStyle/>
          <a:p>
            <a:pPr algn="l">
              <a:lnSpc>
                <a:spcPts val="6765"/>
              </a:lnSpc>
            </a:pPr>
            <a:r>
              <a:rPr lang="en-US" b="true" sz="5638" spc="56">
                <a:solidFill>
                  <a:srgbClr val="000000"/>
                </a:solidFill>
                <a:latin typeface="Futura Ultra-Bold"/>
                <a:ea typeface="Futura Ultra-Bold"/>
                <a:cs typeface="Futura Ultra-Bold"/>
                <a:sym typeface="Futura Ultra-Bold"/>
              </a:rPr>
              <a:t>Conclusion</a:t>
            </a:r>
          </a:p>
        </p:txBody>
      </p:sp>
      <p:sp>
        <p:nvSpPr>
          <p:cNvPr name="TextBox 8" id="8"/>
          <p:cNvSpPr txBox="true"/>
          <p:nvPr/>
        </p:nvSpPr>
        <p:spPr>
          <a:xfrm rot="0">
            <a:off x="510809" y="3139585"/>
            <a:ext cx="8287120" cy="5979117"/>
          </a:xfrm>
          <a:prstGeom prst="rect">
            <a:avLst/>
          </a:prstGeom>
        </p:spPr>
        <p:txBody>
          <a:bodyPr anchor="t" rtlCol="false" tIns="0" lIns="0" bIns="0" rIns="0">
            <a:spAutoFit/>
          </a:bodyPr>
          <a:lstStyle/>
          <a:p>
            <a:pPr algn="l">
              <a:lnSpc>
                <a:spcPts val="3628"/>
              </a:lnSpc>
            </a:pPr>
            <a:r>
              <a:rPr lang="en-US" sz="2903">
                <a:solidFill>
                  <a:srgbClr val="000000"/>
                </a:solidFill>
                <a:latin typeface="Futura"/>
                <a:ea typeface="Futura"/>
                <a:cs typeface="Futura"/>
                <a:sym typeface="Futura"/>
              </a:rPr>
              <a:t>A well-planned home construction loan can turn the vision of a personalized home into reality. Understanding the loan structure, eligibility, and benefits helps borrowers make informed financial decisions. With its customer-first approach, transparent policies, and strong financial expertise, </a:t>
            </a:r>
            <a:r>
              <a:rPr lang="en-US" sz="2903">
                <a:solidFill>
                  <a:srgbClr val="000000"/>
                </a:solidFill>
                <a:latin typeface="Futura"/>
                <a:ea typeface="Futura"/>
                <a:cs typeface="Futura"/>
                <a:sym typeface="Futura"/>
              </a:rPr>
              <a:t>Aditya Birla Housing Finance Limited stands out as a trusted partner for individuals planning to build their own homes. By choosing the right housing finance provider, borrowers can ensure a smoother construction journey and long-term financial stability.</a:t>
            </a:r>
          </a:p>
          <a:p>
            <a:pPr algn="l">
              <a:lnSpc>
                <a:spcPts val="3383"/>
              </a:lnSpc>
            </a:pPr>
          </a:p>
        </p:txBody>
      </p:sp>
      <p:sp>
        <p:nvSpPr>
          <p:cNvPr name="Freeform 9" id="9"/>
          <p:cNvSpPr/>
          <p:nvPr/>
        </p:nvSpPr>
        <p:spPr>
          <a:xfrm flipH="false" flipV="false" rot="0">
            <a:off x="187526" y="0"/>
            <a:ext cx="2399436" cy="1361185"/>
          </a:xfrm>
          <a:custGeom>
            <a:avLst/>
            <a:gdLst/>
            <a:ahLst/>
            <a:cxnLst/>
            <a:rect r="r" b="b" t="t" l="l"/>
            <a:pathLst>
              <a:path h="1361185" w="2399436">
                <a:moveTo>
                  <a:pt x="0" y="0"/>
                </a:moveTo>
                <a:lnTo>
                  <a:pt x="2399436" y="0"/>
                </a:lnTo>
                <a:lnTo>
                  <a:pt x="2399436" y="1361185"/>
                </a:lnTo>
                <a:lnTo>
                  <a:pt x="0" y="1361185"/>
                </a:lnTo>
                <a:lnTo>
                  <a:pt x="0" y="0"/>
                </a:lnTo>
                <a:close/>
              </a:path>
            </a:pathLst>
          </a:custGeom>
          <a:blipFill>
            <a:blip r:embed="rId4"/>
            <a:stretch>
              <a:fillRect l="0" t="-37661" r="0" b="-38613"/>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DAHALPb7Bu4</dc:identifier>
  <dcterms:modified xsi:type="dcterms:W3CDTF">2011-08-01T06:04:30Z</dcterms:modified>
  <cp:revision>1</cp:revision>
  <dc:title>A Complete Guide to Home Construction  Loans in India ppt</dc:title>
</cp:coreProperties>
</file>