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x="18288000" cy="10287000"/>
  <p:notesSz cx="6858000" cy="9144000"/>
  <p:embeddedFontLst>
    <p:embeddedFont>
      <p:font typeface="Canva Sans Bold" charset="1" panose="020B0803030501040103"/>
      <p:regular r:id="rId21"/>
    </p:embeddedFont>
    <p:embeddedFont>
      <p:font typeface="Canva Sans" charset="1" panose="020B0503030501040103"/>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fonts/font21.fntdata" Type="http://schemas.openxmlformats.org/officeDocument/2006/relationships/font"/><Relationship Id="rId22" Target="fonts/font22.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magento-website-development-company-in-bangalore" TargetMode="External" Type="http://schemas.openxmlformats.org/officeDocument/2006/relationships/hyperlink"/><Relationship Id="rId11" Target="https://www.quorawebsolution.com/website-development-company-in-bangalore" TargetMode="External" Type="http://schemas.openxmlformats.org/officeDocument/2006/relationships/hyperlink"/><Relationship Id="rId12" Target="https://www.quorawebsolution.com/joomla-development-company-in-bangalore" TargetMode="External" Type="http://schemas.openxmlformats.org/officeDocument/2006/relationships/hyperlink"/><Relationship Id="rId13" Target="https://www.quorawebsolution.com/small-business-web-design-and-development-company-in-bangalore" TargetMode="External" Type="http://schemas.openxmlformats.org/officeDocument/2006/relationships/hyperlink"/><Relationship Id="rId14" Target="https://www.quorawebsolution.com/cheap-website-development-company-in-bangalore" TargetMode="External" Type="http://schemas.openxmlformats.org/officeDocument/2006/relationships/hyperlink"/><Relationship Id="rId15" Target="https://www.quorawebsolution.com/static-website-development-company-in-bangalore" TargetMode="External" Type="http://schemas.openxmlformats.org/officeDocument/2006/relationships/hyperlink"/><Relationship Id="rId16" Target="https://www.quorawebsolution.com/dynamic-website-development-company-in-bangalore" TargetMode="External" Type="http://schemas.openxmlformats.org/officeDocument/2006/relationships/hyperlink"/><Relationship Id="rId17" Target="https://www.quorawebsolution.com/website-design-company-in-bangalore" TargetMode="External" Type="http://schemas.openxmlformats.org/officeDocument/2006/relationships/hyperlink"/><Relationship Id="rId18" Target="https://www.quorawebsolution.com/tour-and-travel-website-development-company-in-bangalore" TargetMode="External" Type="http://schemas.openxmlformats.org/officeDocument/2006/relationships/hyperlink"/><Relationship Id="rId2" Target="../media/image7.jpeg" Type="http://schemas.openxmlformats.org/officeDocument/2006/relationships/image"/><Relationship Id="rId3" Target="https://www.quorawebsolution.com/wordpress-website-development-company-in-bangalore" TargetMode="External" Type="http://schemas.openxmlformats.org/officeDocument/2006/relationships/hyperlink"/><Relationship Id="rId4" Target="https://www.quorawebsolution.com/ecommerce-website-development-company-in-bangalore" TargetMode="External" Type="http://schemas.openxmlformats.org/officeDocument/2006/relationships/hyperlink"/><Relationship Id="rId5" Target="https://www.quorawebsolution.com/php-website-development-company-in-bangalore" TargetMode="External" Type="http://schemas.openxmlformats.org/officeDocument/2006/relationships/hyperlink"/><Relationship Id="rId6" Target="https://www.quorawebsolution.com/cms-website-development-company-in-bangalore" TargetMode="External" Type="http://schemas.openxmlformats.org/officeDocument/2006/relationships/hyperlink"/><Relationship Id="rId7" Target="https://www.quorawebsolution.com/drupal-development-company-in-bangalore" TargetMode="External" Type="http://schemas.openxmlformats.org/officeDocument/2006/relationships/hyperlink"/><Relationship Id="rId8" Target="https://www.quorawebsolution.com/website-maintenance-services-in-bangalore" TargetMode="External" Type="http://schemas.openxmlformats.org/officeDocument/2006/relationships/hyperlink"/><Relationship Id="rId9" Target="https://www.quorawebsolution.com/web-portal-development-company-in-bangalore"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0" y="2384415"/>
            <a:ext cx="8912245" cy="7902585"/>
          </a:xfrm>
          <a:custGeom>
            <a:avLst/>
            <a:gdLst/>
            <a:ahLst/>
            <a:cxnLst/>
            <a:rect r="r" b="b" t="t" l="l"/>
            <a:pathLst>
              <a:path h="7902585" w="8912245">
                <a:moveTo>
                  <a:pt x="0" y="0"/>
                </a:moveTo>
                <a:lnTo>
                  <a:pt x="8912245" y="0"/>
                </a:lnTo>
                <a:lnTo>
                  <a:pt x="8912245" y="7902585"/>
                </a:lnTo>
                <a:lnTo>
                  <a:pt x="0" y="7902585"/>
                </a:lnTo>
                <a:lnTo>
                  <a:pt x="0" y="0"/>
                </a:lnTo>
                <a:close/>
              </a:path>
            </a:pathLst>
          </a:custGeom>
          <a:blipFill>
            <a:blip r:embed="rId2"/>
            <a:stretch>
              <a:fillRect l="-11267" t="0" r="-11267" b="0"/>
            </a:stretch>
          </a:blipFill>
        </p:spPr>
      </p:sp>
      <p:grpSp>
        <p:nvGrpSpPr>
          <p:cNvPr name="Group 3" id="3"/>
          <p:cNvGrpSpPr/>
          <p:nvPr/>
        </p:nvGrpSpPr>
        <p:grpSpPr>
          <a:xfrm rot="0">
            <a:off x="784992" y="154163"/>
            <a:ext cx="5645056" cy="1975769"/>
            <a:chOff x="0" y="0"/>
            <a:chExt cx="5902100" cy="2065735"/>
          </a:xfrm>
        </p:grpSpPr>
        <p:sp>
          <p:nvSpPr>
            <p:cNvPr name="Freeform 4" id="4"/>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3"/>
              <a:stretch>
                <a:fillRect l="0" t="0" r="0" b="2"/>
              </a:stretch>
            </a:blipFill>
          </p:spPr>
        </p:sp>
      </p:grpSp>
      <p:sp>
        <p:nvSpPr>
          <p:cNvPr name="TextBox 5" id="5"/>
          <p:cNvSpPr txBox="true"/>
          <p:nvPr/>
        </p:nvSpPr>
        <p:spPr>
          <a:xfrm rot="0">
            <a:off x="5886017" y="-188737"/>
            <a:ext cx="12918624" cy="1713098"/>
          </a:xfrm>
          <a:prstGeom prst="rect">
            <a:avLst/>
          </a:prstGeom>
        </p:spPr>
        <p:txBody>
          <a:bodyPr anchor="t" rtlCol="false" tIns="0" lIns="0" bIns="0" rIns="0">
            <a:spAutoFit/>
          </a:bodyPr>
          <a:lstStyle/>
          <a:p>
            <a:pPr algn="ctr">
              <a:lnSpc>
                <a:spcPts val="14444"/>
              </a:lnSpc>
              <a:spcBef>
                <a:spcPct val="0"/>
              </a:spcBef>
            </a:pPr>
            <a:r>
              <a:rPr lang="en-US" b="true" sz="9027">
                <a:solidFill>
                  <a:srgbClr val="FF5757"/>
                </a:solidFill>
                <a:latin typeface="Canva Sans Bold"/>
                <a:ea typeface="Canva Sans Bold"/>
                <a:cs typeface="Canva Sans Bold"/>
                <a:sym typeface="Canva Sans Bold"/>
              </a:rPr>
              <a:t>Quora Web Solution</a:t>
            </a:r>
          </a:p>
        </p:txBody>
      </p:sp>
      <p:sp>
        <p:nvSpPr>
          <p:cNvPr name="TextBox 6" id="6"/>
          <p:cNvSpPr txBox="true"/>
          <p:nvPr/>
        </p:nvSpPr>
        <p:spPr>
          <a:xfrm rot="0">
            <a:off x="10932743" y="1792013"/>
            <a:ext cx="5379924" cy="2583832"/>
          </a:xfrm>
          <a:prstGeom prst="rect">
            <a:avLst/>
          </a:prstGeom>
        </p:spPr>
        <p:txBody>
          <a:bodyPr anchor="t" rtlCol="false" tIns="0" lIns="0" bIns="0" rIns="0">
            <a:spAutoFit/>
          </a:bodyPr>
          <a:lstStyle/>
          <a:p>
            <a:pPr algn="ctr">
              <a:lnSpc>
                <a:spcPts val="6971"/>
              </a:lnSpc>
            </a:pPr>
            <a:r>
              <a:rPr lang="en-US" sz="4357">
                <a:solidFill>
                  <a:srgbClr val="000000"/>
                </a:solidFill>
                <a:latin typeface="Canva Sans"/>
                <a:ea typeface="Canva Sans"/>
                <a:cs typeface="Canva Sans"/>
                <a:sym typeface="Canva Sans"/>
              </a:rPr>
              <a:t>Website Design and</a:t>
            </a:r>
            <a:r>
              <a:rPr lang="en-US" sz="4357">
                <a:solidFill>
                  <a:srgbClr val="000000"/>
                </a:solidFill>
                <a:latin typeface="Canva Sans"/>
                <a:ea typeface="Canva Sans"/>
                <a:cs typeface="Canva Sans"/>
                <a:sym typeface="Canva Sans"/>
              </a:rPr>
              <a:t> </a:t>
            </a:r>
          </a:p>
          <a:p>
            <a:pPr algn="ctr">
              <a:lnSpc>
                <a:spcPts val="6971"/>
              </a:lnSpc>
            </a:pPr>
            <a:r>
              <a:rPr lang="en-US" sz="4357">
                <a:solidFill>
                  <a:srgbClr val="000000"/>
                </a:solidFill>
                <a:latin typeface="Canva Sans"/>
                <a:ea typeface="Canva Sans"/>
                <a:cs typeface="Canva Sans"/>
                <a:sym typeface="Canva Sans"/>
              </a:rPr>
              <a:t>Development </a:t>
            </a:r>
          </a:p>
          <a:p>
            <a:pPr algn="ctr">
              <a:lnSpc>
                <a:spcPts val="6971"/>
              </a:lnSpc>
              <a:spcBef>
                <a:spcPct val="0"/>
              </a:spcBef>
            </a:pPr>
            <a:r>
              <a:rPr lang="en-US" sz="4357">
                <a:solidFill>
                  <a:srgbClr val="000000"/>
                </a:solidFill>
                <a:latin typeface="Canva Sans"/>
                <a:ea typeface="Canva Sans"/>
                <a:cs typeface="Canva Sans"/>
                <a:sym typeface="Canva Sans"/>
              </a:rPr>
              <a:t>Company</a:t>
            </a:r>
          </a:p>
        </p:txBody>
      </p:sp>
      <p:sp>
        <p:nvSpPr>
          <p:cNvPr name="TextBox 7" id="7"/>
          <p:cNvSpPr txBox="true"/>
          <p:nvPr/>
        </p:nvSpPr>
        <p:spPr>
          <a:xfrm rot="0">
            <a:off x="10765875" y="4709220"/>
            <a:ext cx="5713661" cy="1088127"/>
          </a:xfrm>
          <a:prstGeom prst="rect">
            <a:avLst/>
          </a:prstGeom>
        </p:spPr>
        <p:txBody>
          <a:bodyPr anchor="t" rtlCol="false" tIns="0" lIns="0" bIns="0" rIns="0">
            <a:spAutoFit/>
          </a:bodyPr>
          <a:lstStyle/>
          <a:p>
            <a:pPr algn="ctr">
              <a:lnSpc>
                <a:spcPts val="4428"/>
              </a:lnSpc>
            </a:pPr>
            <a:r>
              <a:rPr lang="en-US" sz="2767">
                <a:solidFill>
                  <a:srgbClr val="000000"/>
                </a:solidFill>
                <a:latin typeface="Canva Sans"/>
                <a:ea typeface="Canva Sans"/>
                <a:cs typeface="Canva Sans"/>
                <a:sym typeface="Canva Sans"/>
              </a:rPr>
              <a:t> </a:t>
            </a:r>
            <a:r>
              <a:rPr lang="en-US" sz="2767">
                <a:solidFill>
                  <a:srgbClr val="000000"/>
                </a:solidFill>
                <a:latin typeface="Canva Sans"/>
                <a:ea typeface="Canva Sans"/>
                <a:cs typeface="Canva Sans"/>
                <a:sym typeface="Canva Sans"/>
              </a:rPr>
              <a:t>Web Design &amp; Web Development </a:t>
            </a:r>
          </a:p>
          <a:p>
            <a:pPr algn="ctr">
              <a:lnSpc>
                <a:spcPts val="4428"/>
              </a:lnSpc>
              <a:spcBef>
                <a:spcPct val="0"/>
              </a:spcBef>
            </a:pPr>
            <a:r>
              <a:rPr lang="en-US" sz="2767">
                <a:solidFill>
                  <a:srgbClr val="000000"/>
                </a:solidFill>
                <a:latin typeface="Canva Sans"/>
                <a:ea typeface="Canva Sans"/>
                <a:cs typeface="Canva Sans"/>
                <a:sym typeface="Canva Sans"/>
              </a:rPr>
              <a:t>Company in Bangalore, India</a:t>
            </a:r>
          </a:p>
        </p:txBody>
      </p:sp>
      <p:sp>
        <p:nvSpPr>
          <p:cNvPr name="TextBox 8" id="8"/>
          <p:cNvSpPr txBox="true"/>
          <p:nvPr/>
        </p:nvSpPr>
        <p:spPr>
          <a:xfrm rot="0">
            <a:off x="11090703" y="5851323"/>
            <a:ext cx="5032325"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www.quorawebsolution.com</a:t>
            </a:r>
          </a:p>
          <a:p>
            <a:pPr algn="ctr">
              <a:lnSpc>
                <a:spcPts val="4373"/>
              </a:lnSpc>
            </a:pPr>
            <a:r>
              <a:rPr lang="en-US" sz="2733">
                <a:solidFill>
                  <a:srgbClr val="000000"/>
                </a:solidFill>
                <a:latin typeface="Canva Sans"/>
                <a:ea typeface="Canva Sans"/>
                <a:cs typeface="Canva Sans"/>
                <a:sym typeface="Canva Sans"/>
              </a:rPr>
              <a:t>+91 9986 056 909</a:t>
            </a:r>
          </a:p>
          <a:p>
            <a:pPr algn="ctr">
              <a:lnSpc>
                <a:spcPts val="4373"/>
              </a:lnSpc>
              <a:spcBef>
                <a:spcPct val="0"/>
              </a:spcBef>
            </a:pPr>
            <a:r>
              <a:rPr lang="en-US" sz="2733">
                <a:solidFill>
                  <a:srgbClr val="000000"/>
                </a:solidFill>
                <a:latin typeface="Canva Sans"/>
                <a:ea typeface="Canva Sans"/>
                <a:cs typeface="Canva Sans"/>
                <a:sym typeface="Canva Sans"/>
              </a:rPr>
              <a:t>info@quorawebsolutions.com</a:t>
            </a:r>
          </a:p>
        </p:txBody>
      </p:sp>
      <p:sp>
        <p:nvSpPr>
          <p:cNvPr name="TextBox 9" id="9"/>
          <p:cNvSpPr txBox="true"/>
          <p:nvPr/>
        </p:nvSpPr>
        <p:spPr>
          <a:xfrm rot="0">
            <a:off x="10713595" y="7860093"/>
            <a:ext cx="5813822" cy="2246524"/>
          </a:xfrm>
          <a:prstGeom prst="rect">
            <a:avLst/>
          </a:prstGeom>
        </p:spPr>
        <p:txBody>
          <a:bodyPr anchor="t" rtlCol="false" tIns="0" lIns="0" bIns="0" rIns="0">
            <a:spAutoFit/>
          </a:bodyPr>
          <a:lstStyle/>
          <a:p>
            <a:pPr algn="ctr">
              <a:lnSpc>
                <a:spcPts val="4543"/>
              </a:lnSpc>
            </a:pPr>
            <a:r>
              <a:rPr lang="en-US" sz="2839">
                <a:solidFill>
                  <a:srgbClr val="000000"/>
                </a:solidFill>
                <a:latin typeface="Canva Sans"/>
                <a:ea typeface="Canva Sans"/>
                <a:cs typeface="Canva Sans"/>
                <a:sym typeface="Canva Sans"/>
              </a:rPr>
              <a:t>24A, 1st Main Rd, Chandra Reddy</a:t>
            </a:r>
            <a:r>
              <a:rPr lang="en-US" sz="2839">
                <a:solidFill>
                  <a:srgbClr val="000000"/>
                </a:solidFill>
                <a:latin typeface="Canva Sans"/>
                <a:ea typeface="Canva Sans"/>
                <a:cs typeface="Canva Sans"/>
                <a:sym typeface="Canva Sans"/>
              </a:rPr>
              <a:t> </a:t>
            </a:r>
          </a:p>
          <a:p>
            <a:pPr algn="ctr">
              <a:lnSpc>
                <a:spcPts val="4543"/>
              </a:lnSpc>
            </a:pPr>
            <a:r>
              <a:rPr lang="en-US" sz="2839">
                <a:solidFill>
                  <a:srgbClr val="000000"/>
                </a:solidFill>
                <a:latin typeface="Canva Sans"/>
                <a:ea typeface="Canva Sans"/>
                <a:cs typeface="Canva Sans"/>
                <a:sym typeface="Canva Sans"/>
              </a:rPr>
              <a:t>Layout, Koramangala 4th Block, </a:t>
            </a:r>
          </a:p>
          <a:p>
            <a:pPr algn="ctr">
              <a:lnSpc>
                <a:spcPts val="4543"/>
              </a:lnSpc>
            </a:pPr>
            <a:r>
              <a:rPr lang="en-US" sz="2839">
                <a:solidFill>
                  <a:srgbClr val="000000"/>
                </a:solidFill>
                <a:latin typeface="Canva Sans"/>
                <a:ea typeface="Canva Sans"/>
                <a:cs typeface="Canva Sans"/>
                <a:sym typeface="Canva Sans"/>
              </a:rPr>
              <a:t>Koramangala, Bengaluru, </a:t>
            </a:r>
          </a:p>
          <a:p>
            <a:pPr algn="ctr">
              <a:lnSpc>
                <a:spcPts val="4543"/>
              </a:lnSpc>
              <a:spcBef>
                <a:spcPct val="0"/>
              </a:spcBef>
            </a:pPr>
            <a:r>
              <a:rPr lang="en-US" sz="2839">
                <a:solidFill>
                  <a:srgbClr val="000000"/>
                </a:solidFill>
                <a:latin typeface="Canva Sans"/>
                <a:ea typeface="Canva Sans"/>
                <a:cs typeface="Canva Sans"/>
                <a:sym typeface="Canva Sans"/>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999794"/>
            <a:ext cx="18288000" cy="548087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2</a:t>
            </a:r>
          </a:p>
          <a:p>
            <a:pPr algn="ctr">
              <a:lnSpc>
                <a:spcPts val="4373"/>
              </a:lnSpc>
            </a:pPr>
            <a:r>
              <a:rPr lang="en-US" sz="2733">
                <a:solidFill>
                  <a:srgbClr val="000000"/>
                </a:solidFill>
                <a:latin typeface="Canva Sans"/>
                <a:ea typeface="Canva Sans"/>
                <a:cs typeface="Canva Sans"/>
                <a:sym typeface="Canva Sans"/>
              </a:rPr>
              <a:t>Here's why website design and development are crucial:</a:t>
            </a:r>
          </a:p>
          <a:p>
            <a:pPr algn="ctr" marL="590210" indent="-295105" lvl="1">
              <a:lnSpc>
                <a:spcPts val="4373"/>
              </a:lnSpc>
              <a:buFont typeface="Arial"/>
              <a:buChar char="•"/>
            </a:pPr>
            <a:r>
              <a:rPr lang="en-US" sz="2733">
                <a:solidFill>
                  <a:srgbClr val="000000"/>
                </a:solidFill>
                <a:latin typeface="Canva Sans"/>
                <a:ea typeface="Canva Sans"/>
                <a:cs typeface="Canva Sans"/>
                <a:sym typeface="Canva Sans"/>
              </a:rPr>
              <a:t>Building Brand Credibility: A professional website instantly communicates credibility and professionalism.3 A sleek design, intuitive navigation, and high-quality content inspire trust and confidence in potential customers.4</a:t>
            </a:r>
          </a:p>
          <a:p>
            <a:pPr algn="ctr" marL="590210" indent="-295105" lvl="1">
              <a:lnSpc>
                <a:spcPts val="4373"/>
              </a:lnSpc>
              <a:buFont typeface="Arial"/>
              <a:buChar char="•"/>
            </a:pPr>
            <a:r>
              <a:rPr lang="en-US" sz="2733">
                <a:solidFill>
                  <a:srgbClr val="000000"/>
                </a:solidFill>
                <a:latin typeface="Canva Sans"/>
                <a:ea typeface="Canva Sans"/>
                <a:cs typeface="Canva Sans"/>
                <a:sym typeface="Canva Sans"/>
              </a:rPr>
              <a:t>Enhanced User Experience (UX): A user-centric design ensures visitors can easily find what they're looking for.5 Clear calls-to-action, seamless navigation, and mobile responsiveness all contribute to a positive user experience, keeping visitors engaged and encouraging them to explore further.6</a:t>
            </a:r>
          </a:p>
          <a:p>
            <a:pPr algn="ctr" marL="590210" indent="-295105" lvl="1">
              <a:lnSpc>
                <a:spcPts val="4373"/>
              </a:lnSpc>
              <a:spcBef>
                <a:spcPct val="0"/>
              </a:spcBef>
              <a:buFont typeface="Arial"/>
              <a:buChar char="•"/>
            </a:pPr>
            <a:r>
              <a:rPr lang="en-US" sz="2733">
                <a:solidFill>
                  <a:srgbClr val="000000"/>
                </a:solidFill>
                <a:latin typeface="Canva Sans"/>
                <a:ea typeface="Canva Sans"/>
                <a:cs typeface="Canva Sans"/>
                <a:sym typeface="Canva Sans"/>
              </a:rPr>
              <a:t>Improved Search Engine Optimization (SEO): A well-structured website with optimized content is more likely to rank higher in search engine results pages (SERPs). </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210271"/>
            <a:ext cx="18288000" cy="5480877"/>
          </a:xfrm>
          <a:prstGeom prst="rect">
            <a:avLst/>
          </a:prstGeom>
        </p:spPr>
        <p:txBody>
          <a:bodyPr anchor="t" rtlCol="false" tIns="0" lIns="0" bIns="0" rIns="0">
            <a:spAutoFit/>
          </a:bodyPr>
          <a:lstStyle/>
          <a:p>
            <a:pPr algn="ctr" marL="590210" indent="-295105" lvl="1">
              <a:lnSpc>
                <a:spcPts val="4373"/>
              </a:lnSpc>
              <a:buFont typeface="Arial"/>
              <a:buChar char="•"/>
            </a:pPr>
            <a:r>
              <a:rPr lang="en-US" sz="2733">
                <a:solidFill>
                  <a:srgbClr val="000000"/>
                </a:solidFill>
                <a:latin typeface="Canva Sans"/>
                <a:ea typeface="Canva Sans"/>
                <a:cs typeface="Canva Sans"/>
                <a:sym typeface="Canva Sans"/>
              </a:rPr>
              <a:t>This increased visibility drives organic traffic to your site, attracting potential customers actively searching for your products or services.7</a:t>
            </a:r>
          </a:p>
          <a:p>
            <a:pPr algn="ctr" marL="590210" indent="-295105" lvl="1">
              <a:lnSpc>
                <a:spcPts val="4373"/>
              </a:lnSpc>
              <a:buFont typeface="Arial"/>
              <a:buChar char="•"/>
            </a:pPr>
            <a:r>
              <a:rPr lang="en-US" sz="2733">
                <a:solidFill>
                  <a:srgbClr val="000000"/>
                </a:solidFill>
                <a:latin typeface="Canva Sans"/>
                <a:ea typeface="Canva Sans"/>
                <a:cs typeface="Canva Sans"/>
                <a:sym typeface="Canva Sans"/>
              </a:rPr>
              <a:t>Increased Conversions: A well-designed website can effectively guide visitors through the sales funnel.8 Clear calls-to-action, compelling product descriptions, and secure payment gateways encourage conversions, whether it's making a purchase, signing up for a newsletter, or requesting a quote.9</a:t>
            </a:r>
          </a:p>
          <a:p>
            <a:pPr algn="ctr" marL="590210" indent="-295105" lvl="1">
              <a:lnSpc>
                <a:spcPts val="4373"/>
              </a:lnSpc>
              <a:spcBef>
                <a:spcPct val="0"/>
              </a:spcBef>
              <a:buFont typeface="Arial"/>
              <a:buChar char="•"/>
            </a:pPr>
            <a:r>
              <a:rPr lang="en-US" sz="2733">
                <a:solidFill>
                  <a:srgbClr val="000000"/>
                </a:solidFill>
                <a:latin typeface="Canva Sans"/>
                <a:ea typeface="Canva Sans"/>
                <a:cs typeface="Canva Sans"/>
                <a:sym typeface="Canva Sans"/>
              </a:rPr>
              <a:t>24/7 Accessibility: </a:t>
            </a:r>
            <a:r>
              <a:rPr lang="en-US" sz="2733">
                <a:solidFill>
                  <a:srgbClr val="000000"/>
                </a:solidFill>
                <a:latin typeface="Canva Sans"/>
                <a:ea typeface="Canva Sans"/>
                <a:cs typeface="Canva Sans"/>
                <a:sym typeface="Canva Sans"/>
              </a:rPr>
              <a:t>Your website is available 24/7, expanding your reach beyond traditional business hours.10 This allows customers to explore your offerings, make inquiries, and even make purchases at their convenience.11</a:t>
            </a:r>
          </a:p>
          <a:p>
            <a:pPr algn="ctr" marL="590210" indent="-295105" lvl="1">
              <a:lnSpc>
                <a:spcPts val="4373"/>
              </a:lnSpc>
              <a:spcBef>
                <a:spcPct val="0"/>
              </a:spcBef>
              <a:buFont typeface="Arial"/>
              <a:buChar char="•"/>
            </a:pPr>
            <a:r>
              <a:rPr lang="en-US" sz="2733">
                <a:solidFill>
                  <a:srgbClr val="000000"/>
                </a:solidFill>
                <a:latin typeface="Canva Sans"/>
                <a:ea typeface="Canva Sans"/>
                <a:cs typeface="Canva Sans"/>
                <a:sym typeface="Canva Sans"/>
              </a:rPr>
              <a:t>Data-Driven Insights: Website analytics provide valuable insights into customer behavior.</a:t>
            </a:r>
          </a:p>
          <a:p>
            <a:pPr algn="ctr">
              <a:lnSpc>
                <a:spcPts val="4373"/>
              </a:lnSpc>
              <a:spcBef>
                <a:spcPct val="0"/>
              </a:spcBef>
            </a:pP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514016"/>
            <a:ext cx="18288000" cy="3797808"/>
          </a:xfrm>
          <a:prstGeom prst="rect">
            <a:avLst/>
          </a:prstGeom>
        </p:spPr>
        <p:txBody>
          <a:bodyPr anchor="t" rtlCol="false" tIns="0" lIns="0" bIns="0" rIns="0">
            <a:spAutoFit/>
          </a:bodyPr>
          <a:lstStyle/>
          <a:p>
            <a:pPr algn="ctr" marL="589407" indent="-294704" lvl="1">
              <a:lnSpc>
                <a:spcPts val="3821"/>
              </a:lnSpc>
              <a:spcBef>
                <a:spcPct val="0"/>
              </a:spcBef>
              <a:buFont typeface="Arial"/>
              <a:buChar char="•"/>
            </a:pPr>
            <a:r>
              <a:rPr lang="en-US" sz="2729">
                <a:solidFill>
                  <a:srgbClr val="000000"/>
                </a:solidFill>
                <a:latin typeface="Canva Sans"/>
                <a:ea typeface="Canva Sans"/>
                <a:cs typeface="Canva Sans"/>
                <a:sym typeface="Canva Sans"/>
              </a:rPr>
              <a:t>12 </a:t>
            </a:r>
            <a:r>
              <a:rPr lang="en-US" sz="2729">
                <a:solidFill>
                  <a:srgbClr val="000000"/>
                </a:solidFill>
                <a:latin typeface="Canva Sans"/>
                <a:ea typeface="Canva Sans"/>
                <a:cs typeface="Canva Sans"/>
                <a:sym typeface="Canva Sans"/>
              </a:rPr>
              <a:t>You can track website traffic, identify popular pages, and analyze user interactions to understand customer preferences and tailor your marketing strategies accordingly.13</a:t>
            </a:r>
          </a:p>
          <a:p>
            <a:pPr algn="ctr">
              <a:lnSpc>
                <a:spcPts val="3821"/>
              </a:lnSpc>
              <a:spcBef>
                <a:spcPct val="0"/>
              </a:spcBef>
            </a:pPr>
            <a:r>
              <a:rPr lang="en-US" sz="2729">
                <a:solidFill>
                  <a:srgbClr val="000000"/>
                </a:solidFill>
                <a:latin typeface="Canva Sans"/>
                <a:ea typeface="Canva Sans"/>
                <a:cs typeface="Canva Sans"/>
                <a:sym typeface="Canva Sans"/>
              </a:rPr>
              <a:t>In Conclusion:</a:t>
            </a:r>
          </a:p>
          <a:p>
            <a:pPr algn="ctr">
              <a:lnSpc>
                <a:spcPts val="3821"/>
              </a:lnSpc>
              <a:spcBef>
                <a:spcPct val="0"/>
              </a:spcBef>
            </a:pPr>
            <a:r>
              <a:rPr lang="en-US" sz="2729">
                <a:solidFill>
                  <a:srgbClr val="000000"/>
                </a:solidFill>
                <a:latin typeface="Canva Sans"/>
                <a:ea typeface="Canva Sans"/>
                <a:cs typeface="Canva Sans"/>
                <a:sym typeface="Canva Sans"/>
              </a:rPr>
              <a:t>Investing in professional website design and development is an investment in your business's future.14 It's about creating a digital experience that not only reflects your brand identity but also effectively engages your target audience, drives conversions, and ultimately fuels business growth.15</a:t>
            </a:r>
          </a:p>
          <a:p>
            <a:pPr algn="ctr">
              <a:lnSpc>
                <a:spcPts val="3821"/>
              </a:lnSpc>
              <a:spcBef>
                <a:spcPct val="0"/>
              </a:spcBef>
            </a:pPr>
            <a:r>
              <a:rPr lang="en-US" sz="2729">
                <a:solidFill>
                  <a:srgbClr val="000000"/>
                </a:solidFill>
                <a:latin typeface="Canva Sans"/>
                <a:ea typeface="Canva Sans"/>
                <a:cs typeface="Canva Sans"/>
                <a:sym typeface="Canva Sans"/>
              </a:rPr>
              <a:t>Key Takeaways:</a:t>
            </a:r>
          </a:p>
          <a:p>
            <a:pPr algn="ctr" marL="589407" indent="-294704" lvl="1">
              <a:lnSpc>
                <a:spcPts val="3821"/>
              </a:lnSpc>
              <a:spcBef>
                <a:spcPct val="0"/>
              </a:spcBef>
              <a:buFont typeface="Arial"/>
              <a:buChar char="•"/>
            </a:pPr>
            <a:r>
              <a:rPr lang="en-US" sz="2729">
                <a:solidFill>
                  <a:srgbClr val="000000"/>
                </a:solidFill>
                <a:latin typeface="Canva Sans"/>
                <a:ea typeface="Canva Sans"/>
                <a:cs typeface="Canva Sans"/>
                <a:sym typeface="Canva Sans"/>
              </a:rPr>
              <a:t>Your website is your digital storefront.</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5086350"/>
            <a:ext cx="18288000" cy="3797808"/>
          </a:xfrm>
          <a:prstGeom prst="rect">
            <a:avLst/>
          </a:prstGeom>
        </p:spPr>
        <p:txBody>
          <a:bodyPr anchor="t" rtlCol="false" tIns="0" lIns="0" bIns="0" rIns="0">
            <a:spAutoFit/>
          </a:bodyPr>
          <a:lstStyle/>
          <a:p>
            <a:pPr algn="ctr" marL="589407" indent="-294704" lvl="1">
              <a:lnSpc>
                <a:spcPts val="3821"/>
              </a:lnSpc>
              <a:buFont typeface="Arial"/>
              <a:buChar char="•"/>
            </a:pPr>
            <a:r>
              <a:rPr lang="en-US" sz="2729">
                <a:solidFill>
                  <a:srgbClr val="000000"/>
                </a:solidFill>
                <a:latin typeface="Canva Sans"/>
                <a:ea typeface="Canva Sans"/>
                <a:cs typeface="Canva Sans"/>
                <a:sym typeface="Canva Sans"/>
              </a:rPr>
              <a:t>16</a:t>
            </a:r>
          </a:p>
          <a:p>
            <a:pPr algn="ctr" marL="589407" indent="-294704" lvl="1">
              <a:lnSpc>
                <a:spcPts val="3821"/>
              </a:lnSpc>
              <a:buFont typeface="Arial"/>
              <a:buChar char="•"/>
            </a:pPr>
            <a:r>
              <a:rPr lang="en-US" sz="2729">
                <a:solidFill>
                  <a:srgbClr val="000000"/>
                </a:solidFill>
                <a:latin typeface="Canva Sans"/>
                <a:ea typeface="Canva Sans"/>
                <a:cs typeface="Canva Sans"/>
                <a:sym typeface="Canva Sans"/>
              </a:rPr>
              <a:t>A well-designed website builds brand credibility and trust.17</a:t>
            </a:r>
          </a:p>
          <a:p>
            <a:pPr algn="ctr" marL="589407" indent="-294704" lvl="1">
              <a:lnSpc>
                <a:spcPts val="3821"/>
              </a:lnSpc>
              <a:buFont typeface="Arial"/>
              <a:buChar char="•"/>
            </a:pPr>
            <a:r>
              <a:rPr lang="en-US" sz="2729">
                <a:solidFill>
                  <a:srgbClr val="000000"/>
                </a:solidFill>
                <a:latin typeface="Canva Sans"/>
                <a:ea typeface="Canva Sans"/>
                <a:cs typeface="Canva Sans"/>
                <a:sym typeface="Canva Sans"/>
              </a:rPr>
              <a:t>User experience is paramount for website success.</a:t>
            </a:r>
          </a:p>
          <a:p>
            <a:pPr algn="ctr" marL="589407" indent="-294704" lvl="1">
              <a:lnSpc>
                <a:spcPts val="3821"/>
              </a:lnSpc>
              <a:buFont typeface="Arial"/>
              <a:buChar char="•"/>
            </a:pPr>
            <a:r>
              <a:rPr lang="en-US" sz="2729">
                <a:solidFill>
                  <a:srgbClr val="000000"/>
                </a:solidFill>
                <a:latin typeface="Canva Sans"/>
                <a:ea typeface="Canva Sans"/>
                <a:cs typeface="Canva Sans"/>
                <a:sym typeface="Canva Sans"/>
              </a:rPr>
              <a:t>SEO is crucial for improving search engine rankings.18</a:t>
            </a:r>
          </a:p>
          <a:p>
            <a:pPr algn="ctr" marL="589407" indent="-294704" lvl="1">
              <a:lnSpc>
                <a:spcPts val="3821"/>
              </a:lnSpc>
              <a:buFont typeface="Arial"/>
              <a:buChar char="•"/>
            </a:pPr>
            <a:r>
              <a:rPr lang="en-US" sz="2729">
                <a:solidFill>
                  <a:srgbClr val="000000"/>
                </a:solidFill>
                <a:latin typeface="Canva Sans"/>
                <a:ea typeface="Canva Sans"/>
                <a:cs typeface="Canva Sans"/>
                <a:sym typeface="Canva Sans"/>
              </a:rPr>
              <a:t>A well-designed website drives conversions and increases sales.19</a:t>
            </a:r>
          </a:p>
          <a:p>
            <a:pPr algn="ctr" marL="589407" indent="-294704" lvl="1">
              <a:lnSpc>
                <a:spcPts val="3821"/>
              </a:lnSpc>
              <a:spcBef>
                <a:spcPct val="0"/>
              </a:spcBef>
              <a:buFont typeface="Arial"/>
              <a:buChar char="•"/>
            </a:pPr>
            <a:r>
              <a:rPr lang="en-US" sz="2729">
                <a:solidFill>
                  <a:srgbClr val="000000"/>
                </a:solidFill>
                <a:latin typeface="Canva Sans"/>
                <a:ea typeface="Canva Sans"/>
                <a:cs typeface="Canva Sans"/>
                <a:sym typeface="Canva Sans"/>
              </a:rPr>
              <a:t>Website analytics pr</a:t>
            </a:r>
            <a:r>
              <a:rPr lang="en-US" sz="2729">
                <a:solidFill>
                  <a:srgbClr val="000000"/>
                </a:solidFill>
                <a:latin typeface="Canva Sans"/>
                <a:ea typeface="Canva Sans"/>
                <a:cs typeface="Canva Sans"/>
                <a:sym typeface="Canva Sans"/>
              </a:rPr>
              <a:t>ovide valuable data-driven insights.20</a:t>
            </a:r>
          </a:p>
          <a:p>
            <a:pPr algn="ctr">
              <a:lnSpc>
                <a:spcPts val="3821"/>
              </a:lnSpc>
              <a:spcBef>
                <a:spcPct val="0"/>
              </a:spcBef>
            </a:pPr>
            <a:r>
              <a:rPr lang="en-US" sz="2729">
                <a:solidFill>
                  <a:srgbClr val="000000"/>
                </a:solidFill>
                <a:latin typeface="Canva Sans"/>
                <a:ea typeface="Canva Sans"/>
                <a:cs typeface="Canva Sans"/>
                <a:sym typeface="Canva Sans"/>
              </a:rPr>
              <a:t>By prioritizing website design and development, you're laying the foundation for a strong online presence that will propel your business towards success in the competitive digital landscape.</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841937"/>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2238843" y="7446105"/>
            <a:ext cx="6548884"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Visit Us - www.quorawebsolution.com</a:t>
            </a:r>
          </a:p>
          <a:p>
            <a:pPr algn="ctr">
              <a:lnSpc>
                <a:spcPts val="4373"/>
              </a:lnSpc>
            </a:pPr>
            <a:r>
              <a:rPr lang="en-US" sz="2733">
                <a:solidFill>
                  <a:srgbClr val="000000"/>
                </a:solidFill>
                <a:latin typeface="Canva Sans"/>
                <a:ea typeface="Canva Sans"/>
                <a:cs typeface="Canva Sans"/>
                <a:sym typeface="Canva Sans"/>
              </a:rPr>
              <a:t>Call Us - +91 9986 056 909</a:t>
            </a:r>
          </a:p>
          <a:p>
            <a:pPr algn="ctr">
              <a:lnSpc>
                <a:spcPts val="4373"/>
              </a:lnSpc>
              <a:spcBef>
                <a:spcPct val="0"/>
              </a:spcBef>
            </a:pPr>
            <a:r>
              <a:rPr lang="en-US" sz="2733">
                <a:solidFill>
                  <a:srgbClr val="000000"/>
                </a:solidFill>
                <a:latin typeface="Canva Sans"/>
                <a:ea typeface="Canva Sans"/>
                <a:cs typeface="Canva Sans"/>
                <a:sym typeface="Canva Sans"/>
              </a:rPr>
              <a:t>Mail Us - info@quorawebsolutions.com</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8105978" y="437118"/>
            <a:ext cx="8521878" cy="8821182"/>
          </a:xfrm>
          <a:custGeom>
            <a:avLst/>
            <a:gdLst/>
            <a:ahLst/>
            <a:cxnLst/>
            <a:rect r="r" b="b" t="t" l="l"/>
            <a:pathLst>
              <a:path h="8821182" w="8521878">
                <a:moveTo>
                  <a:pt x="0" y="0"/>
                </a:moveTo>
                <a:lnTo>
                  <a:pt x="8521878" y="0"/>
                </a:lnTo>
                <a:lnTo>
                  <a:pt x="8521878" y="8821182"/>
                </a:lnTo>
                <a:lnTo>
                  <a:pt x="0" y="8821182"/>
                </a:lnTo>
                <a:lnTo>
                  <a:pt x="0" y="0"/>
                </a:lnTo>
                <a:close/>
              </a:path>
            </a:pathLst>
          </a:custGeom>
          <a:blipFill>
            <a:blip r:embed="rId2"/>
            <a:stretch>
              <a:fillRect l="0" t="-28833" r="0" b="-28833"/>
            </a:stretch>
          </a:blipFill>
        </p:spPr>
      </p:sp>
      <p:sp>
        <p:nvSpPr>
          <p:cNvPr name="TextBox 3" id="3"/>
          <p:cNvSpPr txBox="true"/>
          <p:nvPr/>
        </p:nvSpPr>
        <p:spPr>
          <a:xfrm rot="0">
            <a:off x="8105978" y="26205"/>
            <a:ext cx="4295545" cy="10167915"/>
          </a:xfrm>
          <a:prstGeom prst="rect">
            <a:avLst/>
          </a:prstGeom>
        </p:spPr>
        <p:txBody>
          <a:bodyPr anchor="t" rtlCol="false" tIns="0" lIns="0" bIns="0" rIns="0">
            <a:spAutoFit/>
          </a:bodyPr>
          <a:lstStyle/>
          <a:p>
            <a:pPr algn="ctr">
              <a:lnSpc>
                <a:spcPts val="2519"/>
              </a:lnSpc>
            </a:pPr>
            <a:r>
              <a:rPr lang="en-US" sz="1574" u="sng">
                <a:solidFill>
                  <a:srgbClr val="000000"/>
                </a:solidFill>
                <a:latin typeface="Canva Sans"/>
                <a:ea typeface="Canva Sans"/>
                <a:cs typeface="Canva Sans"/>
                <a:sym typeface="Canva Sans"/>
                <a:hlinkClick r:id="rId3" tooltip="https://www.quorawebsolution.com/wordpress-website-development-company-in-bangalore"/>
              </a:rPr>
              <a:t>WORDPRESS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4" tooltip="https://www.quorawebsolution.com/ecommerce-website-development-company-in-bangalore"/>
              </a:rPr>
              <a:t>ECOMMERCE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5" tooltip="https://www.quorawebsolution.com/php-website-development-company-in-bangalore"/>
              </a:rPr>
              <a:t>PHP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6" tooltip="https://www.quorawebsolution.com/cms-website-development-company-in-bangalore"/>
              </a:rPr>
              <a:t>CMS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7" tooltip="https://www.quorawebsolution.com/drupal-development-company-in-bangalore"/>
              </a:rPr>
              <a:t>DRUPAL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8" tooltip="https://www.quorawebsolution.com/website-maintenance-services-in-bangalore"/>
              </a:rPr>
              <a:t>WEBSITE SERVICES</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9" tooltip="https://www.quorawebsolution.com/web-portal-development-company-in-bangalore"/>
              </a:rPr>
              <a:t>WEBPORTAL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0" tooltip="https://www.quorawebsolution.com/magento-website-development-company-in-bangalore"/>
              </a:rPr>
              <a:t>MAGENTO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1" tooltip="https://www.quorawebsolution.com/website-development-company-in-bangalore"/>
              </a:rPr>
              <a:t>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2" tooltip="https://www.quorawebsolution.com/joomla-development-company-in-bangalore"/>
              </a:rPr>
              <a:t>JOOMLA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3" tooltip="https://www.quorawebsolution.com/small-business-web-design-and-development-company-in-bangalore"/>
              </a:rPr>
              <a:t>SMALL BUSINESS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4" tooltip="https://www.quorawebsolution.com/cheap-website-development-company-in-bangalore"/>
              </a:rPr>
              <a:t>CHEAP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5" tooltip="https://www.quorawebsolution.com/static-website-development-company-in-bangalore"/>
              </a:rPr>
              <a:t>STATIC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6" tooltip="https://www.quorawebsolution.com/dynamic-website-development-company-in-bangalore"/>
              </a:rPr>
              <a:t>DYNAMIC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7" tooltip="https://www.quorawebsolution.com/website-design-company-in-bangalore"/>
              </a:rPr>
              <a:t>WEBSITE DESIGN COMPANY</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8" tooltip="https://www.quorawebsolution.com/tour-and-travel-website-development-company-in-bangalore"/>
              </a:rPr>
              <a:t>TOUR AND TRAVEL WEBSITE DEVELOPMENT</a:t>
            </a:r>
          </a:p>
          <a:p>
            <a:pPr algn="ctr">
              <a:lnSpc>
                <a:spcPts val="2519"/>
              </a:lnSpc>
              <a:spcBef>
                <a:spcPct val="0"/>
              </a:spcBef>
            </a:pPr>
          </a:p>
        </p:txBody>
      </p:sp>
      <p:sp>
        <p:nvSpPr>
          <p:cNvPr name="TextBox 4" id="4"/>
          <p:cNvSpPr txBox="true"/>
          <p:nvPr/>
        </p:nvSpPr>
        <p:spPr>
          <a:xfrm rot="0">
            <a:off x="1199291" y="704850"/>
            <a:ext cx="4394597" cy="1593399"/>
          </a:xfrm>
          <a:prstGeom prst="rect">
            <a:avLst/>
          </a:prstGeom>
        </p:spPr>
        <p:txBody>
          <a:bodyPr anchor="t" rtlCol="false" tIns="0" lIns="0" bIns="0" rIns="0">
            <a:spAutoFit/>
          </a:bodyPr>
          <a:lstStyle/>
          <a:p>
            <a:pPr algn="ctr">
              <a:lnSpc>
                <a:spcPts val="13414"/>
              </a:lnSpc>
              <a:spcBef>
                <a:spcPct val="0"/>
              </a:spcBef>
            </a:pPr>
            <a:r>
              <a:rPr lang="en-US" b="true" sz="8383">
                <a:solidFill>
                  <a:srgbClr val="000000"/>
                </a:solidFill>
                <a:latin typeface="Canva Sans Bold"/>
                <a:ea typeface="Canva Sans Bold"/>
                <a:cs typeface="Canva Sans Bold"/>
                <a:sym typeface="Canva Sans Bold"/>
              </a:rPr>
              <a:t>Services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052932" y="325661"/>
            <a:ext cx="14445232" cy="6320677"/>
          </a:xfrm>
          <a:custGeom>
            <a:avLst/>
            <a:gdLst/>
            <a:ahLst/>
            <a:cxnLst/>
            <a:rect r="r" b="b" t="t" l="l"/>
            <a:pathLst>
              <a:path h="6320677" w="14445232">
                <a:moveTo>
                  <a:pt x="0" y="0"/>
                </a:moveTo>
                <a:lnTo>
                  <a:pt x="14445232" y="0"/>
                </a:lnTo>
                <a:lnTo>
                  <a:pt x="14445232" y="6320677"/>
                </a:lnTo>
                <a:lnTo>
                  <a:pt x="0" y="6320677"/>
                </a:lnTo>
                <a:lnTo>
                  <a:pt x="0" y="0"/>
                </a:lnTo>
                <a:close/>
              </a:path>
            </a:pathLst>
          </a:custGeom>
          <a:blipFill>
            <a:blip r:embed="rId2"/>
            <a:stretch>
              <a:fillRect l="0" t="-59235" r="0" b="-65063"/>
            </a:stretch>
          </a:blipFill>
        </p:spPr>
      </p:sp>
      <p:sp>
        <p:nvSpPr>
          <p:cNvPr name="TextBox 3" id="3"/>
          <p:cNvSpPr txBox="true"/>
          <p:nvPr/>
        </p:nvSpPr>
        <p:spPr>
          <a:xfrm rot="0">
            <a:off x="0" y="8749473"/>
            <a:ext cx="18288000" cy="106127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**Boost Your Business with Expert Website Design &amp; Development**</a:t>
            </a:r>
          </a:p>
          <a:p>
            <a:pPr algn="ctr">
              <a:lnSpc>
                <a:spcPts val="4373"/>
              </a:lnSpc>
              <a:spcBef>
                <a:spcPct val="0"/>
              </a:spcBef>
            </a:pP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099688" y="254356"/>
            <a:ext cx="14246480" cy="6489597"/>
          </a:xfrm>
          <a:custGeom>
            <a:avLst/>
            <a:gdLst/>
            <a:ahLst/>
            <a:cxnLst/>
            <a:rect r="r" b="b" t="t" l="l"/>
            <a:pathLst>
              <a:path h="6489597" w="14246480">
                <a:moveTo>
                  <a:pt x="0" y="0"/>
                </a:moveTo>
                <a:lnTo>
                  <a:pt x="14246481" y="0"/>
                </a:lnTo>
                <a:lnTo>
                  <a:pt x="14246481" y="6489597"/>
                </a:lnTo>
                <a:lnTo>
                  <a:pt x="0" y="6489597"/>
                </a:lnTo>
                <a:lnTo>
                  <a:pt x="0" y="0"/>
                </a:lnTo>
                <a:close/>
              </a:path>
            </a:pathLst>
          </a:custGeom>
          <a:blipFill>
            <a:blip r:embed="rId2"/>
            <a:stretch>
              <a:fillRect l="0" t="-22162" r="0" b="-24189"/>
            </a:stretch>
          </a:blipFill>
        </p:spPr>
      </p:sp>
      <p:sp>
        <p:nvSpPr>
          <p:cNvPr name="TextBox 3" id="3"/>
          <p:cNvSpPr txBox="true"/>
          <p:nvPr/>
        </p:nvSpPr>
        <p:spPr>
          <a:xfrm rot="0">
            <a:off x="0" y="7802430"/>
            <a:ext cx="18288000" cy="1613727"/>
          </a:xfrm>
          <a:prstGeom prst="rect">
            <a:avLst/>
          </a:prstGeom>
        </p:spPr>
        <p:txBody>
          <a:bodyPr anchor="t" rtlCol="false" tIns="0" lIns="0" bIns="0" rIns="0">
            <a:spAutoFit/>
          </a:bodyPr>
          <a:lstStyle/>
          <a:p>
            <a:pPr algn="ctr">
              <a:lnSpc>
                <a:spcPts val="4373"/>
              </a:lnSpc>
            </a:pPr>
          </a:p>
          <a:p>
            <a:pPr algn="ctr">
              <a:lnSpc>
                <a:spcPts val="4373"/>
              </a:lnSpc>
              <a:spcBef>
                <a:spcPct val="0"/>
              </a:spcBef>
            </a:pPr>
            <a:r>
              <a:rPr lang="en-US" sz="2733">
                <a:solidFill>
                  <a:srgbClr val="000000"/>
                </a:solidFill>
                <a:latin typeface="Canva Sans"/>
                <a:ea typeface="Canva Sans"/>
                <a:cs typeface="Canva Sans"/>
                <a:sym typeface="Canva Sans"/>
              </a:rPr>
              <a:t>In today's hyper-connected world, your website is more than just an online brochure; it's the cornerstone of your digital presence. </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152294" y="227347"/>
            <a:ext cx="14246508" cy="6306830"/>
          </a:xfrm>
          <a:custGeom>
            <a:avLst/>
            <a:gdLst/>
            <a:ahLst/>
            <a:cxnLst/>
            <a:rect r="r" b="b" t="t" l="l"/>
            <a:pathLst>
              <a:path h="6306830" w="14246508">
                <a:moveTo>
                  <a:pt x="0" y="0"/>
                </a:moveTo>
                <a:lnTo>
                  <a:pt x="14246508" y="0"/>
                </a:lnTo>
                <a:lnTo>
                  <a:pt x="14246508" y="6306830"/>
                </a:lnTo>
                <a:lnTo>
                  <a:pt x="0" y="6306830"/>
                </a:lnTo>
                <a:lnTo>
                  <a:pt x="0" y="0"/>
                </a:lnTo>
                <a:close/>
              </a:path>
            </a:pathLst>
          </a:custGeom>
          <a:blipFill>
            <a:blip r:embed="rId2"/>
            <a:stretch>
              <a:fillRect l="0" t="-3519" r="0" b="-23543"/>
            </a:stretch>
          </a:blipFill>
        </p:spPr>
      </p:sp>
      <p:sp>
        <p:nvSpPr>
          <p:cNvPr name="TextBox 3" id="3"/>
          <p:cNvSpPr txBox="true"/>
          <p:nvPr/>
        </p:nvSpPr>
        <p:spPr>
          <a:xfrm rot="0">
            <a:off x="0" y="8354880"/>
            <a:ext cx="18125296" cy="10612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It's the first impression potential customers have of your brand, and it plays a crucial role in building trust, generating leads, and driving sales.</a:t>
            </a:r>
            <a:r>
              <a:rPr lang="en-US" sz="2733">
                <a:solidFill>
                  <a:srgbClr val="000000"/>
                </a:solidFill>
                <a:latin typeface="Canva Sans"/>
                <a:ea typeface="Canva Sans"/>
                <a:cs typeface="Canva Sans"/>
                <a:sym typeface="Canva Sans"/>
              </a:rPr>
              <a:t> </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112932" y="328934"/>
            <a:ext cx="14351540" cy="5893178"/>
          </a:xfrm>
          <a:custGeom>
            <a:avLst/>
            <a:gdLst/>
            <a:ahLst/>
            <a:cxnLst/>
            <a:rect r="r" b="b" t="t" l="l"/>
            <a:pathLst>
              <a:path h="5893178" w="14351540">
                <a:moveTo>
                  <a:pt x="0" y="0"/>
                </a:moveTo>
                <a:lnTo>
                  <a:pt x="14351540" y="0"/>
                </a:lnTo>
                <a:lnTo>
                  <a:pt x="14351540" y="5893179"/>
                </a:lnTo>
                <a:lnTo>
                  <a:pt x="0" y="5893179"/>
                </a:lnTo>
                <a:lnTo>
                  <a:pt x="0" y="0"/>
                </a:lnTo>
                <a:close/>
              </a:path>
            </a:pathLst>
          </a:custGeom>
          <a:blipFill>
            <a:blip r:embed="rId2"/>
            <a:stretch>
              <a:fillRect l="0" t="-39195" r="0" b="-42766"/>
            </a:stretch>
          </a:blipFill>
        </p:spPr>
      </p:sp>
      <p:sp>
        <p:nvSpPr>
          <p:cNvPr name="TextBox 3" id="3"/>
          <p:cNvSpPr txBox="true"/>
          <p:nvPr/>
        </p:nvSpPr>
        <p:spPr>
          <a:xfrm rot="0">
            <a:off x="0" y="7249980"/>
            <a:ext cx="18288000" cy="2166177"/>
          </a:xfrm>
          <a:prstGeom prst="rect">
            <a:avLst/>
          </a:prstGeom>
        </p:spPr>
        <p:txBody>
          <a:bodyPr anchor="t" rtlCol="false" tIns="0" lIns="0" bIns="0" rIns="0">
            <a:spAutoFit/>
          </a:bodyPr>
          <a:lstStyle/>
          <a:p>
            <a:pPr algn="ctr">
              <a:lnSpc>
                <a:spcPts val="4373"/>
              </a:lnSpc>
            </a:pPr>
          </a:p>
          <a:p>
            <a:pPr algn="ctr">
              <a:lnSpc>
                <a:spcPts val="4373"/>
              </a:lnSpc>
            </a:pPr>
          </a:p>
          <a:p>
            <a:pPr algn="ctr">
              <a:lnSpc>
                <a:spcPts val="4373"/>
              </a:lnSpc>
              <a:spcBef>
                <a:spcPct val="0"/>
              </a:spcBef>
            </a:pPr>
            <a:r>
              <a:rPr lang="en-US" sz="2733">
                <a:solidFill>
                  <a:srgbClr val="000000"/>
                </a:solidFill>
                <a:latin typeface="Canva Sans"/>
                <a:ea typeface="Canva Sans"/>
                <a:cs typeface="Canva Sans"/>
                <a:sym typeface="Canva Sans"/>
              </a:rPr>
              <a:t>A poorly designed website can alienate visitors, hinder user experience, and ultimately damage your brand's credibility. </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973485"/>
            <a:ext cx="18288000" cy="548087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It can alienate visitors, confuse prospects, and ultimately damage your brand's reputation. On the other hand, a well-crafted website, designed and developed by experts, can be a powerful tool for business growth.</a:t>
            </a:r>
            <a:r>
              <a:rPr lang="en-US" sz="2733">
                <a:solidFill>
                  <a:srgbClr val="000000"/>
                </a:solidFill>
                <a:latin typeface="Canva Sans"/>
                <a:ea typeface="Canva Sans"/>
                <a:cs typeface="Canva Sans"/>
                <a:sym typeface="Canva Sans"/>
              </a:rPr>
              <a:t> </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**Here's how expert website design and development can boost your business:**</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 **Enhanced Brand Image:** A professional website reflects positively on your brand. It conveys a sense of credibility, professionalism, and attention to detail. </a:t>
            </a:r>
          </a:p>
          <a:p>
            <a:pPr algn="ctr">
              <a:lnSpc>
                <a:spcPts val="4373"/>
              </a:lnSpc>
            </a:pPr>
            <a:r>
              <a:rPr lang="en-US" sz="2733">
                <a:solidFill>
                  <a:srgbClr val="000000"/>
                </a:solidFill>
                <a:latin typeface="Canva Sans"/>
                <a:ea typeface="Canva Sans"/>
                <a:cs typeface="Canva Sans"/>
                <a:sym typeface="Canva Sans"/>
              </a:rPr>
              <a:t>* **Improved User Experience:** A user-friendly website with intuitive navigation and clear calls to action keeps visitors engaged and encourages them to explore further.</a:t>
            </a:r>
          </a:p>
          <a:p>
            <a:pPr algn="ctr">
              <a:lnSpc>
                <a:spcPts val="4373"/>
              </a:lnSpc>
              <a:spcBef>
                <a:spcPct val="0"/>
              </a:spcBef>
            </a:pPr>
            <a:r>
              <a:rPr lang="en-US" sz="2733">
                <a:solidFill>
                  <a:srgbClr val="000000"/>
                </a:solidFill>
                <a:latin typeface="Canva Sans"/>
                <a:ea typeface="Canva Sans"/>
                <a:cs typeface="Canva Sans"/>
                <a:sym typeface="Canva Sans"/>
              </a:rPr>
              <a:t>* **Increased Visibility:** Search engine optimization (SEO) is a critical aspect of website development.</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052414"/>
            <a:ext cx="18288000" cy="658577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 Search Engine Optimization (SEO) enhances website visibility in search results, driving organic traffic and attracting more potential customers.</a:t>
            </a:r>
          </a:p>
          <a:p>
            <a:pPr algn="ctr">
              <a:lnSpc>
                <a:spcPts val="4373"/>
              </a:lnSpc>
            </a:pPr>
            <a:r>
              <a:rPr lang="en-US" sz="2733">
                <a:solidFill>
                  <a:srgbClr val="000000"/>
                </a:solidFill>
                <a:latin typeface="Canva Sans"/>
                <a:ea typeface="Canva Sans"/>
                <a:cs typeface="Canva Sans"/>
                <a:sym typeface="Canva Sans"/>
              </a:rPr>
              <a:t>* **Boosted Conversions:** A well-designed website can effectively guide visitors through the sales funnel, from initial interest to purchase. </a:t>
            </a:r>
          </a:p>
          <a:p>
            <a:pPr algn="ctr">
              <a:lnSpc>
                <a:spcPts val="4373"/>
              </a:lnSpc>
            </a:pPr>
            <a:r>
              <a:rPr lang="en-US" sz="2733">
                <a:solidFill>
                  <a:srgbClr val="000000"/>
                </a:solidFill>
                <a:latin typeface="Canva Sans"/>
                <a:ea typeface="Canva Sans"/>
                <a:cs typeface="Canva Sans"/>
                <a:sym typeface="Canva Sans"/>
              </a:rPr>
              <a:t>* **Enhanced Customer Engagement:** Interactive elements, such as live chat, contact forms, and social media integration, can foster stronger relationships with your customers.</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Investing in expert website design and development is an investment in your business's future. It's a strategic move that can yield significant returns in terms of increased brand awareness, lead generation, and revenue growth. </a:t>
            </a:r>
          </a:p>
          <a:p>
            <a:pPr algn="ctr">
              <a:lnSpc>
                <a:spcPts val="4373"/>
              </a:lnSpc>
            </a:pPr>
          </a:p>
          <a:p>
            <a:pPr algn="ctr">
              <a:lnSpc>
                <a:spcPts val="4373"/>
              </a:lnSpc>
              <a:spcBef>
                <a:spcPct val="0"/>
              </a:spcBef>
            </a:pP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920866"/>
            <a:ext cx="18288000" cy="6033327"/>
          </a:xfrm>
          <a:prstGeom prst="rect">
            <a:avLst/>
          </a:prstGeom>
        </p:spPr>
        <p:txBody>
          <a:bodyPr anchor="t" rtlCol="false" tIns="0" lIns="0" bIns="0" rIns="0">
            <a:spAutoFit/>
          </a:bodyPr>
          <a:lstStyle/>
          <a:p>
            <a:pPr algn="ctr">
              <a:lnSpc>
                <a:spcPts val="4373"/>
              </a:lnSpc>
            </a:pPr>
          </a:p>
          <a:p>
            <a:pPr algn="ctr">
              <a:lnSpc>
                <a:spcPts val="4373"/>
              </a:lnSpc>
            </a:pPr>
            <a:r>
              <a:rPr lang="en-US" sz="2733">
                <a:solidFill>
                  <a:srgbClr val="000000"/>
                </a:solidFill>
                <a:latin typeface="Canva Sans"/>
                <a:ea typeface="Canva Sans"/>
                <a:cs typeface="Canva Sans"/>
                <a:sym typeface="Canva Sans"/>
              </a:rPr>
              <a:t>**Key takeaways:**</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 Your website is your digital storefront.</a:t>
            </a:r>
          </a:p>
          <a:p>
            <a:pPr algn="ctr">
              <a:lnSpc>
                <a:spcPts val="4373"/>
              </a:lnSpc>
            </a:pPr>
            <a:r>
              <a:rPr lang="en-US" sz="2733">
                <a:solidFill>
                  <a:srgbClr val="000000"/>
                </a:solidFill>
                <a:latin typeface="Canva Sans"/>
                <a:ea typeface="Canva Sans"/>
                <a:cs typeface="Canva Sans"/>
                <a:sym typeface="Canva Sans"/>
              </a:rPr>
              <a:t>A poorly designed website can negatively impact brand perception, erode trust, and hinder business growth.</a:t>
            </a:r>
          </a:p>
          <a:p>
            <a:pPr algn="ctr">
              <a:lnSpc>
                <a:spcPts val="4373"/>
              </a:lnSpc>
            </a:pPr>
            <a:r>
              <a:rPr lang="en-US" sz="2733">
                <a:solidFill>
                  <a:srgbClr val="000000"/>
                </a:solidFill>
                <a:latin typeface="Canva Sans"/>
                <a:ea typeface="Canva Sans"/>
                <a:cs typeface="Canva Sans"/>
                <a:sym typeface="Canva Sans"/>
              </a:rPr>
              <a:t>* Expert design and development can enhance your brand image, improve user experience, and boost conversions.</a:t>
            </a:r>
          </a:p>
          <a:p>
            <a:pPr algn="ctr">
              <a:lnSpc>
                <a:spcPts val="4373"/>
              </a:lnSpc>
            </a:pPr>
            <a:r>
              <a:rPr lang="en-US" sz="2733">
                <a:solidFill>
                  <a:srgbClr val="000000"/>
                </a:solidFill>
                <a:latin typeface="Canva Sans"/>
                <a:ea typeface="Canva Sans"/>
                <a:cs typeface="Canva Sans"/>
                <a:sym typeface="Canva Sans"/>
              </a:rPr>
              <a:t>* SEO is crucial for website success.</a:t>
            </a:r>
          </a:p>
          <a:p>
            <a:pPr algn="ctr">
              <a:lnSpc>
                <a:spcPts val="4373"/>
              </a:lnSpc>
            </a:pPr>
            <a:r>
              <a:rPr lang="en-US" sz="2733">
                <a:solidFill>
                  <a:srgbClr val="000000"/>
                </a:solidFill>
                <a:latin typeface="Canva Sans"/>
                <a:ea typeface="Canva Sans"/>
                <a:cs typeface="Canva Sans"/>
                <a:sym typeface="Canva Sans"/>
              </a:rPr>
              <a:t>Investing in a professional website is a strategic investment that fosters long-term business growth, enhances online visibility, and strengthens your competitive advantage.</a:t>
            </a:r>
          </a:p>
          <a:p>
            <a:pPr algn="ctr">
              <a:lnSpc>
                <a:spcPts val="4373"/>
              </a:lnSpc>
              <a:spcBef>
                <a:spcPct val="0"/>
              </a:spcBef>
            </a:pP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131342"/>
            <a:ext cx="18288000" cy="1613727"/>
          </a:xfrm>
          <a:prstGeom prst="rect">
            <a:avLst/>
          </a:prstGeom>
        </p:spPr>
        <p:txBody>
          <a:bodyPr anchor="t" rtlCol="false" tIns="0" lIns="0" bIns="0" rIns="0">
            <a:spAutoFit/>
          </a:bodyPr>
          <a:lstStyle/>
          <a:p>
            <a:pPr algn="ctr">
              <a:lnSpc>
                <a:spcPts val="4373"/>
              </a:lnSpc>
            </a:pPr>
          </a:p>
          <a:p>
            <a:pPr algn="ctr">
              <a:lnSpc>
                <a:spcPts val="4373"/>
              </a:lnSpc>
              <a:spcBef>
                <a:spcPct val="0"/>
              </a:spcBef>
            </a:pPr>
            <a:r>
              <a:rPr lang="en-US" sz="2733">
                <a:solidFill>
                  <a:srgbClr val="000000"/>
                </a:solidFill>
                <a:latin typeface="Canva Sans"/>
                <a:ea typeface="Canva Sans"/>
                <a:cs typeface="Canva Sans"/>
                <a:sym typeface="Canva Sans"/>
              </a:rPr>
              <a:t>By partnering with a reputable website design and development agency, you can unlock the full potential of your online presence and achieve your business goals.</a:t>
            </a:r>
          </a:p>
        </p:txBody>
      </p:sp>
      <p:sp>
        <p:nvSpPr>
          <p:cNvPr name="TextBox 3" id="3"/>
          <p:cNvSpPr txBox="true"/>
          <p:nvPr/>
        </p:nvSpPr>
        <p:spPr>
          <a:xfrm rot="0">
            <a:off x="0" y="6596724"/>
            <a:ext cx="18288000" cy="27186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The Importance of Website Design &amp; Development for Business Growth</a:t>
            </a:r>
          </a:p>
          <a:p>
            <a:pPr algn="ctr">
              <a:lnSpc>
                <a:spcPts val="4373"/>
              </a:lnSpc>
              <a:spcBef>
                <a:spcPct val="0"/>
              </a:spcBef>
            </a:pPr>
            <a:r>
              <a:rPr lang="en-US" sz="2733">
                <a:solidFill>
                  <a:srgbClr val="000000"/>
                </a:solidFill>
                <a:latin typeface="Canva Sans"/>
                <a:ea typeface="Canva Sans"/>
                <a:cs typeface="Canva Sans"/>
                <a:sym typeface="Canva Sans"/>
              </a:rPr>
              <a:t>In today's digital age, a robust online presence is no longer a luxury, but a non-negotiable for businesses of all sizes. </a:t>
            </a:r>
            <a:r>
              <a:rPr lang="en-US" sz="2733">
                <a:solidFill>
                  <a:srgbClr val="000000"/>
                </a:solidFill>
                <a:latin typeface="Canva Sans"/>
                <a:ea typeface="Canva Sans"/>
                <a:cs typeface="Canva Sans"/>
                <a:sym typeface="Canva Sans"/>
              </a:rPr>
              <a:t>Your website serves as your 24/7 storefront, the first impression potential customers have of your brand.1 A well-designed and developed website isn't just about aesthetics; it's a strategic investment that directly impacts your business growth.</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DAGZpLmp-Ks</dc:identifier>
  <dcterms:modified xsi:type="dcterms:W3CDTF">2011-08-01T06:04:30Z</dcterms:modified>
  <cp:revision>1</cp:revision>
  <dc:title>Boost Your Business with Expert Website Design &amp; Development</dc:title>
</cp:coreProperties>
</file>