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x="18288000" cy="10287000"/>
  <p:notesSz cx="6858000" cy="9144000"/>
  <p:embeddedFontLst>
    <p:embeddedFont>
      <p:font typeface="TC Chaddlewood" charset="1" panose="00000000000000000000"/>
      <p:regular r:id="rId21"/>
    </p:embeddedFont>
    <p:embeddedFont>
      <p:font typeface="Fira Code" charset="1" panose="020B0809050000020004"/>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fonts/font21.fntdata" Type="http://schemas.openxmlformats.org/officeDocument/2006/relationships/font"/><Relationship Id="rId22" Target="fonts/font22.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drupal-development-company-in-bangalore" TargetMode="External" Type="http://schemas.openxmlformats.org/officeDocument/2006/relationships/hyperlink"/><Relationship Id="rId11" Target="https://www.quorawebsolution.com/website-maintenance-services-in-bangalore" TargetMode="External" Type="http://schemas.openxmlformats.org/officeDocument/2006/relationships/hyperlink"/><Relationship Id="rId12" Target="https://www.quorawebsolution.com/web-portal-development-company-in-bangalore" TargetMode="External" Type="http://schemas.openxmlformats.org/officeDocument/2006/relationships/hyperlink"/><Relationship Id="rId13" Target="https://www.quorawebsolution.com/magento-website-development-company-in-bangalore" TargetMode="External" Type="http://schemas.openxmlformats.org/officeDocument/2006/relationships/hyperlink"/><Relationship Id="rId14" Target="https://www.quorawebsolution.com/website-development-company-in-bangalore" TargetMode="External" Type="http://schemas.openxmlformats.org/officeDocument/2006/relationships/hyperlink"/><Relationship Id="rId15" Target="https://www.quorawebsolution.com/joomla-development-company-in-bangalore" TargetMode="External" Type="http://schemas.openxmlformats.org/officeDocument/2006/relationships/hyperlink"/><Relationship Id="rId16" Target="https://www.quorawebsolution.com/small-business-web-design-and-development-company-in-bangalore" TargetMode="External" Type="http://schemas.openxmlformats.org/officeDocument/2006/relationships/hyperlink"/><Relationship Id="rId17" Target="https://www.quorawebsolution.com/cheap-website-development-company-in-bangalore" TargetMode="External" Type="http://schemas.openxmlformats.org/officeDocument/2006/relationships/hyperlink"/><Relationship Id="rId18" Target="https://www.quorawebsolution.com/static-website-development-company-in-bangalore" TargetMode="External" Type="http://schemas.openxmlformats.org/officeDocument/2006/relationships/hyperlink"/><Relationship Id="rId19" Target="https://www.quorawebsolution.com/dynamic-website-development-company-in-bangalore" TargetMode="External" Type="http://schemas.openxmlformats.org/officeDocument/2006/relationships/hyperlink"/><Relationship Id="rId2" Target="../media/image8.jpeg" Type="http://schemas.openxmlformats.org/officeDocument/2006/relationships/image"/><Relationship Id="rId20" Target="https://www.quorawebsolution.com/website-design-company-in-bangalore" TargetMode="External" Type="http://schemas.openxmlformats.org/officeDocument/2006/relationships/hyperlink"/><Relationship Id="rId21" Target="https://www.quorawebsolution.com/tour-and-travel-website-development-company-in-bangalore" TargetMode="External" Type="http://schemas.openxmlformats.org/officeDocument/2006/relationships/hyperlink"/><Relationship Id="rId3" Target="../media/image9.png" Type="http://schemas.openxmlformats.org/officeDocument/2006/relationships/image"/><Relationship Id="rId4" Target="../media/image10.jpeg" Type="http://schemas.openxmlformats.org/officeDocument/2006/relationships/image"/><Relationship Id="rId5" Target="../media/image11.jpeg" Type="http://schemas.openxmlformats.org/officeDocument/2006/relationships/image"/><Relationship Id="rId6" Target="https://www.quorawebsolution.com/wordpress-website-development-company-in-bangalore" TargetMode="External" Type="http://schemas.openxmlformats.org/officeDocument/2006/relationships/hyperlink"/><Relationship Id="rId7" Target="https://www.quorawebsolution.com/ecommerce-website-development-company-in-bangalore" TargetMode="External" Type="http://schemas.openxmlformats.org/officeDocument/2006/relationships/hyperlink"/><Relationship Id="rId8" Target="https://www.quorawebsolution.com/php-website-development-company-in-bangalore" TargetMode="External" Type="http://schemas.openxmlformats.org/officeDocument/2006/relationships/hyperlink"/><Relationship Id="rId9" Target="https://www.quorawebsolution.com/cms-website-development-company-in-bangalore"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6268875" y="-38100"/>
            <a:ext cx="11238967" cy="2460732"/>
          </a:xfrm>
          <a:prstGeom prst="rect">
            <a:avLst/>
          </a:prstGeom>
        </p:spPr>
        <p:txBody>
          <a:bodyPr anchor="t" rtlCol="false" tIns="0" lIns="0" bIns="0" rIns="0">
            <a:spAutoFit/>
          </a:bodyPr>
          <a:lstStyle/>
          <a:p>
            <a:pPr algn="ctr">
              <a:lnSpc>
                <a:spcPts val="19075"/>
              </a:lnSpc>
            </a:pPr>
            <a:r>
              <a:rPr lang="en-US" sz="15896">
                <a:solidFill>
                  <a:srgbClr val="FFFFFF"/>
                </a:solidFill>
                <a:latin typeface="TC Chaddlewood"/>
                <a:ea typeface="TC Chaddlewood"/>
                <a:cs typeface="TC Chaddlewood"/>
                <a:sym typeface="TC Chaddlewood"/>
              </a:rPr>
              <a:t>Quora Web Solution</a:t>
            </a:r>
          </a:p>
        </p:txBody>
      </p:sp>
      <p:grpSp>
        <p:nvGrpSpPr>
          <p:cNvPr name="Group 3" id="3"/>
          <p:cNvGrpSpPr/>
          <p:nvPr/>
        </p:nvGrpSpPr>
        <p:grpSpPr>
          <a:xfrm rot="0">
            <a:off x="0" y="2532255"/>
            <a:ext cx="9634620" cy="7706950"/>
            <a:chOff x="0" y="0"/>
            <a:chExt cx="12846159" cy="10275934"/>
          </a:xfrm>
        </p:grpSpPr>
        <p:sp>
          <p:nvSpPr>
            <p:cNvPr name="Freeform 4" id="4"/>
            <p:cNvSpPr/>
            <p:nvPr/>
          </p:nvSpPr>
          <p:spPr>
            <a:xfrm flipH="false" flipV="false" rot="0">
              <a:off x="0" y="0"/>
              <a:ext cx="12846152" cy="10275951"/>
            </a:xfrm>
            <a:custGeom>
              <a:avLst/>
              <a:gdLst/>
              <a:ahLst/>
              <a:cxnLst/>
              <a:rect r="r" b="b" t="t" l="l"/>
              <a:pathLst>
                <a:path h="10275951" w="12846152">
                  <a:moveTo>
                    <a:pt x="12846152" y="10275951"/>
                  </a:moveTo>
                  <a:lnTo>
                    <a:pt x="0" y="10275951"/>
                  </a:lnTo>
                  <a:lnTo>
                    <a:pt x="0" y="0"/>
                  </a:lnTo>
                  <a:lnTo>
                    <a:pt x="12846152" y="0"/>
                  </a:lnTo>
                  <a:lnTo>
                    <a:pt x="12846152" y="10275951"/>
                  </a:lnTo>
                  <a:close/>
                </a:path>
              </a:pathLst>
            </a:custGeom>
            <a:blipFill>
              <a:blip r:embed="rId2"/>
              <a:stretch>
                <a:fillRect l="-21190" t="0" r="-21190" b="0"/>
              </a:stretch>
            </a:blipFill>
          </p:spPr>
        </p:sp>
      </p:grpSp>
      <p:grpSp>
        <p:nvGrpSpPr>
          <p:cNvPr name="Group 5" id="5"/>
          <p:cNvGrpSpPr/>
          <p:nvPr/>
        </p:nvGrpSpPr>
        <p:grpSpPr>
          <a:xfrm rot="282846">
            <a:off x="-4730483" y="9210221"/>
            <a:ext cx="16230600" cy="4402550"/>
            <a:chOff x="0" y="0"/>
            <a:chExt cx="21640800" cy="5870067"/>
          </a:xfrm>
        </p:grpSpPr>
        <p:sp>
          <p:nvSpPr>
            <p:cNvPr name="Freeform 6" id="6"/>
            <p:cNvSpPr/>
            <p:nvPr/>
          </p:nvSpPr>
          <p:spPr>
            <a:xfrm flipH="false" flipV="true" rot="0">
              <a:off x="0" y="0"/>
              <a:ext cx="21640800" cy="5870067"/>
            </a:xfrm>
            <a:custGeom>
              <a:avLst/>
              <a:gdLst/>
              <a:ahLst/>
              <a:cxnLst/>
              <a:rect r="r" b="b" t="t" l="l"/>
              <a:pathLst>
                <a:path h="5870067" w="21640800">
                  <a:moveTo>
                    <a:pt x="0" y="5870067"/>
                  </a:moveTo>
                  <a:lnTo>
                    <a:pt x="21640800" y="5870067"/>
                  </a:lnTo>
                  <a:lnTo>
                    <a:pt x="21640800" y="0"/>
                  </a:lnTo>
                  <a:lnTo>
                    <a:pt x="0" y="0"/>
                  </a:lnTo>
                  <a:lnTo>
                    <a:pt x="0" y="5870067"/>
                  </a:lnTo>
                  <a:close/>
                </a:path>
              </a:pathLst>
            </a:custGeom>
            <a:blipFill>
              <a:blip r:embed="rId3"/>
              <a:stretch>
                <a:fillRect l="-60" t="0" r="-60" b="0"/>
              </a:stretch>
            </a:blipFill>
          </p:spPr>
        </p:sp>
      </p:grpSp>
      <p:sp>
        <p:nvSpPr>
          <p:cNvPr name="TextBox 7" id="7"/>
          <p:cNvSpPr txBox="true"/>
          <p:nvPr/>
        </p:nvSpPr>
        <p:spPr>
          <a:xfrm rot="0">
            <a:off x="10136388" y="2508357"/>
            <a:ext cx="7818239" cy="2457450"/>
          </a:xfrm>
          <a:prstGeom prst="rect">
            <a:avLst/>
          </a:prstGeom>
        </p:spPr>
        <p:txBody>
          <a:bodyPr anchor="t" rtlCol="false" tIns="0" lIns="0" bIns="0" rIns="0">
            <a:spAutoFit/>
          </a:bodyPr>
          <a:lstStyle/>
          <a:p>
            <a:pPr algn="ctr">
              <a:lnSpc>
                <a:spcPts val="6480"/>
              </a:lnSpc>
            </a:pPr>
            <a:r>
              <a:rPr lang="en-US" sz="5400">
                <a:solidFill>
                  <a:srgbClr val="FFFFFF"/>
                </a:solidFill>
                <a:latin typeface="Fira Code"/>
                <a:ea typeface="Fira Code"/>
                <a:cs typeface="Fira Code"/>
                <a:sym typeface="Fira Code"/>
              </a:rPr>
              <a:t>Website Design and </a:t>
            </a:r>
          </a:p>
          <a:p>
            <a:pPr algn="ctr">
              <a:lnSpc>
                <a:spcPts val="6480"/>
              </a:lnSpc>
            </a:pPr>
            <a:r>
              <a:rPr lang="en-US" sz="5400">
                <a:solidFill>
                  <a:srgbClr val="FFFFFF"/>
                </a:solidFill>
                <a:latin typeface="Fira Code"/>
                <a:ea typeface="Fira Code"/>
                <a:cs typeface="Fira Code"/>
                <a:sym typeface="Fira Code"/>
              </a:rPr>
              <a:t>Development </a:t>
            </a:r>
          </a:p>
          <a:p>
            <a:pPr algn="ctr">
              <a:lnSpc>
                <a:spcPts val="6480"/>
              </a:lnSpc>
            </a:pPr>
            <a:r>
              <a:rPr lang="en-US" sz="5400">
                <a:solidFill>
                  <a:srgbClr val="FFFFFF"/>
                </a:solidFill>
                <a:latin typeface="Fira Code"/>
                <a:ea typeface="Fira Code"/>
                <a:cs typeface="Fira Code"/>
                <a:sym typeface="Fira Code"/>
              </a:rPr>
              <a:t>Company</a:t>
            </a:r>
          </a:p>
        </p:txBody>
      </p:sp>
      <p:grpSp>
        <p:nvGrpSpPr>
          <p:cNvPr name="Group 8" id="8"/>
          <p:cNvGrpSpPr/>
          <p:nvPr/>
        </p:nvGrpSpPr>
        <p:grpSpPr>
          <a:xfrm rot="0">
            <a:off x="425804" y="353903"/>
            <a:ext cx="4426575" cy="1549301"/>
            <a:chOff x="0" y="0"/>
            <a:chExt cx="5902100" cy="2065735"/>
          </a:xfrm>
        </p:grpSpPr>
        <p:sp>
          <p:nvSpPr>
            <p:cNvPr name="Freeform 9" id="9"/>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4"/>
              <a:stretch>
                <a:fillRect l="0" t="0" r="0" b="2"/>
              </a:stretch>
            </a:blipFill>
          </p:spPr>
        </p:sp>
      </p:grpSp>
      <p:sp>
        <p:nvSpPr>
          <p:cNvPr name="TextBox 10" id="10"/>
          <p:cNvSpPr txBox="true"/>
          <p:nvPr/>
        </p:nvSpPr>
        <p:spPr>
          <a:xfrm rot="0">
            <a:off x="11012687" y="4953000"/>
            <a:ext cx="5863828" cy="1097531"/>
          </a:xfrm>
          <a:prstGeom prst="rect">
            <a:avLst/>
          </a:prstGeom>
        </p:spPr>
        <p:txBody>
          <a:bodyPr anchor="t" rtlCol="false" tIns="0" lIns="0" bIns="0" rIns="0">
            <a:spAutoFit/>
          </a:bodyPr>
          <a:lstStyle/>
          <a:p>
            <a:pPr algn="ctr">
              <a:lnSpc>
                <a:spcPts val="4104"/>
              </a:lnSpc>
            </a:pPr>
            <a:r>
              <a:rPr lang="en-US" sz="2565">
                <a:solidFill>
                  <a:srgbClr val="FFFFFF"/>
                </a:solidFill>
                <a:latin typeface="Fira Code"/>
                <a:ea typeface="Fira Code"/>
                <a:cs typeface="Fira Code"/>
                <a:sym typeface="Fira Code"/>
              </a:rPr>
              <a:t> Web Design &amp; Web Development </a:t>
            </a:r>
          </a:p>
          <a:p>
            <a:pPr algn="ctr">
              <a:lnSpc>
                <a:spcPts val="4160"/>
              </a:lnSpc>
            </a:pPr>
            <a:r>
              <a:rPr lang="en-US" sz="2600">
                <a:solidFill>
                  <a:srgbClr val="FFFFFF"/>
                </a:solidFill>
                <a:latin typeface="Fira Code"/>
                <a:ea typeface="Fira Code"/>
                <a:cs typeface="Fira Code"/>
                <a:sym typeface="Fira Code"/>
              </a:rPr>
              <a:t>Company in Bangalore, India</a:t>
            </a:r>
          </a:p>
        </p:txBody>
      </p:sp>
      <p:sp>
        <p:nvSpPr>
          <p:cNvPr name="TextBox 11" id="11"/>
          <p:cNvSpPr txBox="true"/>
          <p:nvPr/>
        </p:nvSpPr>
        <p:spPr>
          <a:xfrm rot="0">
            <a:off x="9704605" y="6396801"/>
            <a:ext cx="5863828" cy="2153920"/>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a:p>
            <a:pPr algn="ctr">
              <a:lnSpc>
                <a:spcPts val="4160"/>
              </a:lnSpc>
            </a:pPr>
            <a:r>
              <a:rPr lang="en-US" sz="2600">
                <a:solidFill>
                  <a:srgbClr val="FFFFFF"/>
                </a:solidFill>
                <a:latin typeface="Fira Code"/>
                <a:ea typeface="Fira Code"/>
                <a:cs typeface="Fira Code"/>
                <a:sym typeface="Fira Code"/>
              </a:rPr>
              <a:t>+91 9986 056 909</a:t>
            </a:r>
          </a:p>
          <a:p>
            <a:pPr algn="ctr">
              <a:lnSpc>
                <a:spcPts val="4160"/>
              </a:lnSpc>
            </a:pPr>
            <a:r>
              <a:rPr lang="en-US" sz="2600">
                <a:solidFill>
                  <a:srgbClr val="FFFFFF"/>
                </a:solidFill>
                <a:latin typeface="Fira Code"/>
                <a:ea typeface="Fira Code"/>
                <a:cs typeface="Fira Code"/>
                <a:sym typeface="Fira Code"/>
              </a:rPr>
              <a:t>info@quorawebsolutions.com</a:t>
            </a:r>
          </a:p>
          <a:p>
            <a:pPr algn="ctr">
              <a:lnSpc>
                <a:spcPts val="4160"/>
              </a:lnSpc>
            </a:pPr>
          </a:p>
        </p:txBody>
      </p:sp>
      <p:sp>
        <p:nvSpPr>
          <p:cNvPr name="TextBox 12" id="12"/>
          <p:cNvSpPr txBox="true"/>
          <p:nvPr/>
        </p:nvSpPr>
        <p:spPr>
          <a:xfrm rot="0">
            <a:off x="11949261" y="8086090"/>
            <a:ext cx="6338739" cy="2153920"/>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24A, 1st Main Rd, Chandra Reddy </a:t>
            </a:r>
          </a:p>
          <a:p>
            <a:pPr algn="ctr">
              <a:lnSpc>
                <a:spcPts val="4160"/>
              </a:lnSpc>
            </a:pPr>
            <a:r>
              <a:rPr lang="en-US" sz="2600">
                <a:solidFill>
                  <a:srgbClr val="FFFFFF"/>
                </a:solidFill>
                <a:latin typeface="Fira Code"/>
                <a:ea typeface="Fira Code"/>
                <a:cs typeface="Fira Code"/>
                <a:sym typeface="Fira Code"/>
              </a:rPr>
              <a:t>Layout, Koramangala 4th Block, </a:t>
            </a:r>
          </a:p>
          <a:p>
            <a:pPr algn="ctr">
              <a:lnSpc>
                <a:spcPts val="4160"/>
              </a:lnSpc>
            </a:pPr>
            <a:r>
              <a:rPr lang="en-US" sz="2600">
                <a:solidFill>
                  <a:srgbClr val="FFFFFF"/>
                </a:solidFill>
                <a:latin typeface="Fira Code"/>
                <a:ea typeface="Fira Code"/>
                <a:cs typeface="Fira Code"/>
                <a:sym typeface="Fira Code"/>
              </a:rPr>
              <a:t>Koramangala, Bengaluru, </a:t>
            </a:r>
          </a:p>
          <a:p>
            <a:pPr algn="ctr">
              <a:lnSpc>
                <a:spcPts val="4160"/>
              </a:lnSpc>
            </a:pPr>
            <a:r>
              <a:rPr lang="en-US" sz="2600">
                <a:solidFill>
                  <a:srgbClr val="FFFFFF"/>
                </a:solidFill>
                <a:latin typeface="Fira Code"/>
                <a:ea typeface="Fira Code"/>
                <a:cs typeface="Fira Code"/>
                <a:sym typeface="Fira Code"/>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265649"/>
            <a:ext cx="18288000" cy="5725795"/>
          </a:xfrm>
          <a:prstGeom prst="rect">
            <a:avLst/>
          </a:prstGeom>
        </p:spPr>
        <p:txBody>
          <a:bodyPr anchor="t" rtlCol="false" tIns="0" lIns="0" bIns="0" rIns="0">
            <a:spAutoFit/>
          </a:bodyPr>
          <a:lstStyle/>
          <a:p>
            <a:pPr algn="ctr" marL="561341" indent="-280670" lvl="1">
              <a:lnSpc>
                <a:spcPts val="4160"/>
              </a:lnSpc>
              <a:buFont typeface="Arial"/>
              <a:buChar char="•"/>
            </a:pPr>
          </a:p>
          <a:p>
            <a:pPr algn="ctr" marL="561341" indent="-280670" lvl="1">
              <a:lnSpc>
                <a:spcPts val="4160"/>
              </a:lnSpc>
              <a:buFont typeface="Arial"/>
              <a:buChar char="•"/>
            </a:pPr>
            <a:r>
              <a:rPr lang="en-US" sz="2600">
                <a:solidFill>
                  <a:srgbClr val="FFFFFF"/>
                </a:solidFill>
                <a:latin typeface="Fira Code"/>
                <a:ea typeface="Fira Code"/>
                <a:cs typeface="Fira Code"/>
                <a:sym typeface="Fira Code"/>
              </a:rPr>
              <a:t>Content Management Systems (CMS): Implementing user-friendly platforms like WordPress, Drupal, or Joomla, empowering you to easily manage and update your website content without requiring technical expertise.</a:t>
            </a:r>
          </a:p>
          <a:p>
            <a:pPr algn="ctr" marL="561341" indent="-280670" lvl="1">
              <a:lnSpc>
                <a:spcPts val="4160"/>
              </a:lnSpc>
              <a:buFont typeface="Arial"/>
              <a:buChar char="•"/>
            </a:pPr>
            <a:r>
              <a:rPr lang="en-US" sz="2600">
                <a:solidFill>
                  <a:srgbClr val="FFFFFF"/>
                </a:solidFill>
                <a:latin typeface="Fira Code"/>
                <a:ea typeface="Fira Code"/>
                <a:cs typeface="Fira Code"/>
                <a:sym typeface="Fira Code"/>
              </a:rPr>
              <a:t>E-commerce Development: Creating robust online stores equipped with features such as product catalogs, shopping carts, and secure payment gateways, enabling you to sell your products or services online.</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Search Engine Optimization (SEO): Optimizing your website to improve its visibility in search engine results, attracting organic traffic and driving potential customers to your site.</a:t>
            </a:r>
          </a:p>
          <a:p>
            <a:pPr algn="ctr">
              <a:lnSpc>
                <a:spcPts val="4160"/>
              </a:lnSpc>
              <a:spcBef>
                <a:spcPct val="0"/>
              </a:spcBef>
            </a:pPr>
          </a:p>
        </p:txBody>
      </p:sp>
      <p:sp>
        <p:nvSpPr>
          <p:cNvPr name="TextBox 3" id="3"/>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900330"/>
            <a:ext cx="18288000" cy="4678045"/>
          </a:xfrm>
          <a:prstGeom prst="rect">
            <a:avLst/>
          </a:prstGeom>
        </p:spPr>
        <p:txBody>
          <a:bodyPr anchor="t" rtlCol="false" tIns="0" lIns="0" bIns="0" rIns="0">
            <a:spAutoFit/>
          </a:bodyPr>
          <a:lstStyle/>
          <a:p>
            <a:pPr algn="ctr" marL="561341" indent="-280670" lvl="1">
              <a:lnSpc>
                <a:spcPts val="4160"/>
              </a:lnSpc>
              <a:buFont typeface="Arial"/>
              <a:buChar char="•"/>
            </a:pP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Resp</a:t>
            </a:r>
            <a:r>
              <a:rPr lang="en-US" sz="2600">
                <a:solidFill>
                  <a:srgbClr val="FFFFFF"/>
                </a:solidFill>
                <a:latin typeface="Fira Code"/>
                <a:ea typeface="Fira Code"/>
                <a:cs typeface="Fira Code"/>
                <a:sym typeface="Fira Code"/>
              </a:rPr>
              <a:t>onsive Design: Ensuring your website adapts seamlessly to different devices, such as desktops, tablets, and smartphones, providing a consistent and enjoyable user experience across all platforms. </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Website Maintenance: Providing ongoing support, updates, and security measures to keep your website running smoothly and up-to-date, safeguarding your online presence.</a:t>
            </a:r>
          </a:p>
          <a:p>
            <a:pPr algn="ctr">
              <a:lnSpc>
                <a:spcPts val="4160"/>
              </a:lnSpc>
              <a:spcBef>
                <a:spcPct val="0"/>
              </a:spcBef>
            </a:pPr>
            <a:r>
              <a:rPr lang="en-US" sz="2600">
                <a:solidFill>
                  <a:srgbClr val="FFFFFF"/>
                </a:solidFill>
                <a:latin typeface="Fira Code"/>
                <a:ea typeface="Fira Code"/>
                <a:cs typeface="Fira Code"/>
                <a:sym typeface="Fira Code"/>
              </a:rPr>
              <a:t>Advantages of Partnering with a Website Design and Development Company:</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Expertise and Efficiency: Benefit from the in-depth knowledge and experience of professionals who can deliver high-quality websites efficiently.</a:t>
            </a:r>
          </a:p>
        </p:txBody>
      </p:sp>
      <p:sp>
        <p:nvSpPr>
          <p:cNvPr name="TextBox 3" id="3"/>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820995"/>
            <a:ext cx="18288000" cy="4678045"/>
          </a:xfrm>
          <a:prstGeom prst="rect">
            <a:avLst/>
          </a:prstGeom>
        </p:spPr>
        <p:txBody>
          <a:bodyPr anchor="t" rtlCol="false" tIns="0" lIns="0" bIns="0" rIns="0">
            <a:spAutoFit/>
          </a:bodyPr>
          <a:lstStyle/>
          <a:p>
            <a:pPr algn="ctr" marL="561341" indent="-280670" lvl="1">
              <a:lnSpc>
                <a:spcPts val="4160"/>
              </a:lnSpc>
              <a:buFont typeface="Arial"/>
              <a:buChar char="•"/>
            </a:pP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Tailored Solutions: Get custom-built websites that perfectly align with y</a:t>
            </a:r>
            <a:r>
              <a:rPr lang="en-US" sz="2600">
                <a:solidFill>
                  <a:srgbClr val="FFFFFF"/>
                </a:solidFill>
                <a:latin typeface="Fira Code"/>
                <a:ea typeface="Fira Code"/>
                <a:cs typeface="Fira Code"/>
                <a:sym typeface="Fira Code"/>
              </a:rPr>
              <a:t>our unique business requirements and objectives.</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Enhanced User Experience: Create websites that are not only visually appealing but also user-friendly, leading to increased engagement and conversions.</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Strengthened Brand Image: Showcase your brand in the best possible light with a visually stunning and well-functioning website that reflects your professionalism and credibility.</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Time and Cost Savings: Outsource website development to save valuable time and resources, allowing you to focus on other core aspects of your business.</a:t>
            </a:r>
          </a:p>
        </p:txBody>
      </p:sp>
      <p:sp>
        <p:nvSpPr>
          <p:cNvPr name="TextBox 3" id="3"/>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4217671"/>
            <a:ext cx="18288000" cy="5201920"/>
          </a:xfrm>
          <a:prstGeom prst="rect">
            <a:avLst/>
          </a:prstGeom>
        </p:spPr>
        <p:txBody>
          <a:bodyPr anchor="t" rtlCol="false" tIns="0" lIns="0" bIns="0" rIns="0">
            <a:spAutoFit/>
          </a:bodyPr>
          <a:lstStyle/>
          <a:p>
            <a:pPr algn="ctr" marL="561341" indent="-280670" lvl="1">
              <a:lnSpc>
                <a:spcPts val="4160"/>
              </a:lnSpc>
              <a:buFont typeface="Arial"/>
              <a:buChar char="•"/>
            </a:pPr>
          </a:p>
          <a:p>
            <a:pPr algn="ctr">
              <a:lnSpc>
                <a:spcPts val="4160"/>
              </a:lnSpc>
            </a:pPr>
            <a:r>
              <a:rPr lang="en-US" sz="2600">
                <a:solidFill>
                  <a:srgbClr val="FFFFFF"/>
                </a:solidFill>
                <a:latin typeface="Fira Code"/>
                <a:ea typeface="Fira Code"/>
                <a:cs typeface="Fira Code"/>
                <a:sym typeface="Fira Code"/>
              </a:rPr>
              <a:t>When selecting a website design and development company, consider the following factors:</a:t>
            </a:r>
          </a:p>
          <a:p>
            <a:pPr algn="ctr" marL="561341" indent="-280670" lvl="1">
              <a:lnSpc>
                <a:spcPts val="4160"/>
              </a:lnSpc>
              <a:buFont typeface="Arial"/>
              <a:buChar char="•"/>
            </a:pPr>
            <a:r>
              <a:rPr lang="en-US" sz="2600">
                <a:solidFill>
                  <a:srgbClr val="FFFFFF"/>
                </a:solidFill>
                <a:latin typeface="Fira Code"/>
                <a:ea typeface="Fira Code"/>
                <a:cs typeface="Fira Code"/>
                <a:sym typeface="Fira Code"/>
              </a:rPr>
              <a:t>Portfolio: Examine the company's previous work to assess their design and development skills.</a:t>
            </a:r>
          </a:p>
          <a:p>
            <a:pPr algn="ctr" marL="561341" indent="-280670" lvl="1">
              <a:lnSpc>
                <a:spcPts val="4160"/>
              </a:lnSpc>
              <a:buFont typeface="Arial"/>
              <a:buChar char="•"/>
            </a:pPr>
            <a:r>
              <a:rPr lang="en-US" sz="2600">
                <a:solidFill>
                  <a:srgbClr val="FFFFFF"/>
                </a:solidFill>
                <a:latin typeface="Fira Code"/>
                <a:ea typeface="Fira Code"/>
                <a:cs typeface="Fira Code"/>
                <a:sym typeface="Fira Code"/>
              </a:rPr>
              <a:t>Experience: Seek companies with a proven track record and expertise in your industry.</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Client Testimonials: Read feedback from satisfied clients to gauge their satisfacti</a:t>
            </a:r>
            <a:r>
              <a:rPr lang="en-US" sz="2600">
                <a:solidFill>
                  <a:srgbClr val="FFFFFF"/>
                </a:solidFill>
                <a:latin typeface="Fira Code"/>
                <a:ea typeface="Fira Code"/>
                <a:cs typeface="Fira Code"/>
                <a:sym typeface="Fira Code"/>
              </a:rPr>
              <a:t>on.</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Communication: Ensure effective communication and collaboration throughout the project.</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Pricing and Timeline: Discuss project costs, timelines, and payment terms.</a:t>
            </a:r>
          </a:p>
          <a:p>
            <a:pPr algn="ctr">
              <a:lnSpc>
                <a:spcPts val="4160"/>
              </a:lnSpc>
              <a:spcBef>
                <a:spcPct val="0"/>
              </a:spcBef>
            </a:pPr>
            <a:r>
              <a:rPr lang="en-US" sz="2600">
                <a:solidFill>
                  <a:srgbClr val="FFFFFF"/>
                </a:solidFill>
                <a:latin typeface="Fira Code"/>
                <a:ea typeface="Fira Code"/>
                <a:cs typeface="Fira Code"/>
                <a:sym typeface="Fira Code"/>
              </a:rPr>
              <a:t>By collaborating with a reputable website design and development company, businesses can establish a strong online presence that drives growth and success.</a:t>
            </a:r>
          </a:p>
        </p:txBody>
      </p:sp>
      <p:sp>
        <p:nvSpPr>
          <p:cNvPr name="TextBox 3" id="3"/>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361869"/>
            <a:ext cx="18288000" cy="3201670"/>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1345954" y="6691191"/>
            <a:ext cx="7130951" cy="2153920"/>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Visit Us - www.quorawebsolution.com</a:t>
            </a:r>
          </a:p>
          <a:p>
            <a:pPr algn="ctr">
              <a:lnSpc>
                <a:spcPts val="4160"/>
              </a:lnSpc>
            </a:pPr>
            <a:r>
              <a:rPr lang="en-US" sz="2600">
                <a:solidFill>
                  <a:srgbClr val="FFFFFF"/>
                </a:solidFill>
                <a:latin typeface="Fira Code"/>
                <a:ea typeface="Fira Code"/>
                <a:cs typeface="Fira Code"/>
                <a:sym typeface="Fira Code"/>
              </a:rPr>
              <a:t>Call Us - +91 9986 056 909</a:t>
            </a:r>
          </a:p>
          <a:p>
            <a:pPr algn="ctr">
              <a:lnSpc>
                <a:spcPts val="4160"/>
              </a:lnSpc>
            </a:pPr>
            <a:r>
              <a:rPr lang="en-US" sz="2600">
                <a:solidFill>
                  <a:srgbClr val="FFFFFF"/>
                </a:solidFill>
                <a:latin typeface="Fira Code"/>
                <a:ea typeface="Fira Code"/>
                <a:cs typeface="Fira Code"/>
                <a:sym typeface="Fira Code"/>
              </a:rPr>
              <a:t>Mail Us - info@quorawebsolutions.com</a:t>
            </a:r>
          </a:p>
          <a:p>
            <a:pPr algn="ctr">
              <a:lnSpc>
                <a:spcPts val="4160"/>
              </a:lnSpc>
            </a:pPr>
          </a:p>
        </p:txBody>
      </p:sp>
      <p:sp>
        <p:nvSpPr>
          <p:cNvPr name="TextBox 4" id="4"/>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4000500" y="-4000500"/>
            <a:ext cx="10287000" cy="18288000"/>
            <a:chOff x="0" y="0"/>
            <a:chExt cx="13716000" cy="24384000"/>
          </a:xfrm>
        </p:grpSpPr>
        <p:sp>
          <p:nvSpPr>
            <p:cNvPr name="Freeform 3" id="3"/>
            <p:cNvSpPr/>
            <p:nvPr/>
          </p:nvSpPr>
          <p:spPr>
            <a:xfrm flipH="false" flipV="false" rot="0">
              <a:off x="0" y="0"/>
              <a:ext cx="13716000" cy="24384000"/>
            </a:xfrm>
            <a:custGeom>
              <a:avLst/>
              <a:gdLst/>
              <a:ahLst/>
              <a:cxnLst/>
              <a:rect r="r" b="b" t="t" l="l"/>
              <a:pathLst>
                <a:path h="24384000" w="13716000">
                  <a:moveTo>
                    <a:pt x="13716000" y="0"/>
                  </a:moveTo>
                  <a:lnTo>
                    <a:pt x="13716000" y="24384000"/>
                  </a:lnTo>
                  <a:lnTo>
                    <a:pt x="0" y="24384000"/>
                  </a:lnTo>
                  <a:lnTo>
                    <a:pt x="0" y="0"/>
                  </a:lnTo>
                  <a:lnTo>
                    <a:pt x="13716000" y="0"/>
                  </a:lnTo>
                  <a:close/>
                </a:path>
              </a:pathLst>
            </a:custGeom>
            <a:blipFill>
              <a:blip r:embed="rId2"/>
              <a:stretch>
                <a:fillRect l="-18098" t="0" r="-18098" b="0"/>
              </a:stretch>
            </a:blipFill>
          </p:spPr>
        </p:sp>
      </p:grpSp>
      <p:sp>
        <p:nvSpPr>
          <p:cNvPr name="TextBox 4" id="4"/>
          <p:cNvSpPr txBox="true"/>
          <p:nvPr/>
        </p:nvSpPr>
        <p:spPr>
          <a:xfrm rot="0">
            <a:off x="4487144" y="254357"/>
            <a:ext cx="2681783" cy="1323975"/>
          </a:xfrm>
          <a:prstGeom prst="rect">
            <a:avLst/>
          </a:prstGeom>
        </p:spPr>
        <p:txBody>
          <a:bodyPr anchor="t" rtlCol="false" tIns="0" lIns="0" bIns="0" rIns="0">
            <a:spAutoFit/>
          </a:bodyPr>
          <a:lstStyle/>
          <a:p>
            <a:pPr algn="ctr">
              <a:lnSpc>
                <a:spcPts val="10199"/>
              </a:lnSpc>
            </a:pPr>
            <a:r>
              <a:rPr lang="en-US" sz="8499">
                <a:solidFill>
                  <a:srgbClr val="FFFFFF"/>
                </a:solidFill>
                <a:latin typeface="TC Chaddlewood"/>
                <a:ea typeface="TC Chaddlewood"/>
                <a:cs typeface="TC Chaddlewood"/>
                <a:sym typeface="TC Chaddlewood"/>
              </a:rPr>
              <a:t>Services</a:t>
            </a:r>
          </a:p>
        </p:txBody>
      </p:sp>
      <p:grpSp>
        <p:nvGrpSpPr>
          <p:cNvPr name="Group 5" id="5"/>
          <p:cNvGrpSpPr/>
          <p:nvPr/>
        </p:nvGrpSpPr>
        <p:grpSpPr>
          <a:xfrm rot="3339144">
            <a:off x="-4591061" y="5209522"/>
            <a:ext cx="9877602" cy="5536051"/>
            <a:chOff x="0" y="0"/>
            <a:chExt cx="13170136" cy="7381401"/>
          </a:xfrm>
        </p:grpSpPr>
        <p:sp>
          <p:nvSpPr>
            <p:cNvPr name="Freeform 6" id="6"/>
            <p:cNvSpPr/>
            <p:nvPr/>
          </p:nvSpPr>
          <p:spPr>
            <a:xfrm flipH="false" flipV="false" rot="0">
              <a:off x="0" y="0"/>
              <a:ext cx="13170154" cy="7381367"/>
            </a:xfrm>
            <a:custGeom>
              <a:avLst/>
              <a:gdLst/>
              <a:ahLst/>
              <a:cxnLst/>
              <a:rect r="r" b="b" t="t" l="l"/>
              <a:pathLst>
                <a:path h="7381367" w="13170154">
                  <a:moveTo>
                    <a:pt x="0" y="0"/>
                  </a:moveTo>
                  <a:lnTo>
                    <a:pt x="13170154" y="0"/>
                  </a:lnTo>
                  <a:lnTo>
                    <a:pt x="13170154" y="7381367"/>
                  </a:lnTo>
                  <a:lnTo>
                    <a:pt x="0" y="7381367"/>
                  </a:lnTo>
                  <a:lnTo>
                    <a:pt x="0" y="0"/>
                  </a:lnTo>
                  <a:close/>
                </a:path>
              </a:pathLst>
            </a:custGeom>
            <a:blipFill>
              <a:blip r:embed="rId3"/>
              <a:stretch>
                <a:fillRect l="0" t="0" r="0" b="0"/>
              </a:stretch>
            </a:blipFill>
          </p:spPr>
        </p:sp>
      </p:grpSp>
      <p:grpSp>
        <p:nvGrpSpPr>
          <p:cNvPr name="Group 7" id="7"/>
          <p:cNvGrpSpPr/>
          <p:nvPr/>
        </p:nvGrpSpPr>
        <p:grpSpPr>
          <a:xfrm rot="0">
            <a:off x="9854955" y="353167"/>
            <a:ext cx="7373989" cy="9232664"/>
            <a:chOff x="0" y="0"/>
            <a:chExt cx="9831986" cy="12310219"/>
          </a:xfrm>
        </p:grpSpPr>
        <p:sp>
          <p:nvSpPr>
            <p:cNvPr name="Freeform 8" id="8"/>
            <p:cNvSpPr/>
            <p:nvPr/>
          </p:nvSpPr>
          <p:spPr>
            <a:xfrm flipH="false" flipV="false" rot="0">
              <a:off x="0" y="0"/>
              <a:ext cx="9832086" cy="12310237"/>
            </a:xfrm>
            <a:custGeom>
              <a:avLst/>
              <a:gdLst/>
              <a:ahLst/>
              <a:cxnLst/>
              <a:rect r="r" b="b" t="t" l="l"/>
              <a:pathLst>
                <a:path h="12310237" w="9832086">
                  <a:moveTo>
                    <a:pt x="9831959" y="12310237"/>
                  </a:moveTo>
                  <a:lnTo>
                    <a:pt x="0" y="12310237"/>
                  </a:lnTo>
                  <a:lnTo>
                    <a:pt x="0" y="0"/>
                  </a:lnTo>
                  <a:lnTo>
                    <a:pt x="9828911" y="0"/>
                  </a:lnTo>
                  <a:lnTo>
                    <a:pt x="9832086" y="12310237"/>
                  </a:lnTo>
                  <a:close/>
                </a:path>
              </a:pathLst>
            </a:custGeom>
            <a:blipFill>
              <a:blip r:embed="rId4"/>
              <a:stretch>
                <a:fillRect l="-43903" t="0" r="-43902" b="0"/>
              </a:stretch>
            </a:blipFill>
          </p:spPr>
        </p:sp>
      </p:grpSp>
      <p:grpSp>
        <p:nvGrpSpPr>
          <p:cNvPr name="Group 9" id="9"/>
          <p:cNvGrpSpPr/>
          <p:nvPr/>
        </p:nvGrpSpPr>
        <p:grpSpPr>
          <a:xfrm rot="0">
            <a:off x="9817595" y="292457"/>
            <a:ext cx="7441705" cy="9340075"/>
            <a:chOff x="0" y="0"/>
            <a:chExt cx="9922273" cy="12453433"/>
          </a:xfrm>
        </p:grpSpPr>
        <p:sp>
          <p:nvSpPr>
            <p:cNvPr name="Freeform 10" id="10"/>
            <p:cNvSpPr/>
            <p:nvPr/>
          </p:nvSpPr>
          <p:spPr>
            <a:xfrm flipH="false" flipV="false" rot="0">
              <a:off x="0" y="0"/>
              <a:ext cx="9922256" cy="12453493"/>
            </a:xfrm>
            <a:custGeom>
              <a:avLst/>
              <a:gdLst/>
              <a:ahLst/>
              <a:cxnLst/>
              <a:rect r="r" b="b" t="t" l="l"/>
              <a:pathLst>
                <a:path h="12453493" w="9922256">
                  <a:moveTo>
                    <a:pt x="9922256" y="12453493"/>
                  </a:moveTo>
                  <a:lnTo>
                    <a:pt x="0" y="12453493"/>
                  </a:lnTo>
                  <a:lnTo>
                    <a:pt x="0" y="0"/>
                  </a:lnTo>
                  <a:lnTo>
                    <a:pt x="9922256" y="0"/>
                  </a:lnTo>
                  <a:lnTo>
                    <a:pt x="9922256" y="12453493"/>
                  </a:lnTo>
                  <a:close/>
                </a:path>
              </a:pathLst>
            </a:custGeom>
            <a:blipFill>
              <a:blip r:embed="rId5"/>
              <a:stretch>
                <a:fillRect l="-44304" t="0" r="-44304" b="0"/>
              </a:stretch>
            </a:blipFill>
          </p:spPr>
        </p:sp>
      </p:grpSp>
      <p:sp>
        <p:nvSpPr>
          <p:cNvPr name="TextBox 11" id="11"/>
          <p:cNvSpPr txBox="true"/>
          <p:nvPr/>
        </p:nvSpPr>
        <p:spPr>
          <a:xfrm rot="0">
            <a:off x="7877956" y="114300"/>
            <a:ext cx="6270719" cy="9143975"/>
          </a:xfrm>
          <a:prstGeom prst="rect">
            <a:avLst/>
          </a:prstGeom>
        </p:spPr>
        <p:txBody>
          <a:bodyPr anchor="t" rtlCol="false" tIns="0" lIns="0" bIns="0" rIns="0">
            <a:spAutoFit/>
          </a:bodyPr>
          <a:lstStyle/>
          <a:p>
            <a:pPr algn="ctr">
              <a:lnSpc>
                <a:spcPts val="2279"/>
              </a:lnSpc>
            </a:pPr>
            <a:r>
              <a:rPr lang="en-US" sz="1899" u="sng">
                <a:solidFill>
                  <a:srgbClr val="FFFFFF"/>
                </a:solidFill>
                <a:latin typeface="Fira Code"/>
                <a:ea typeface="Fira Code"/>
                <a:cs typeface="Fira Code"/>
                <a:sym typeface="Fira Code"/>
                <a:hlinkClick r:id="rId6" tooltip="https://www.quorawebsolution.com/wordpress-website-development-company-in-bangalore"/>
              </a:rPr>
              <a:t>WORDPRESS DEVELOPMENT</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7" tooltip="https://www.quorawebsolution.com/ecommerce-website-development-company-in-bangalore"/>
              </a:rPr>
              <a:t>ECOMMERCE DEVELOPMENT</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8" tooltip="https://www.quorawebsolution.com/php-website-development-company-in-bangalore"/>
              </a:rPr>
              <a:t>PHP DEVELOPMENT</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9" tooltip="https://www.quorawebsolution.com/cms-website-development-company-in-bangalore"/>
              </a:rPr>
              <a:t>CMS DEVELOPMENT</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10" tooltip="https://www.quorawebsolution.com/drupal-development-company-in-bangalore"/>
              </a:rPr>
              <a:t>DRUPAL DEVELOPMENT</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11" tooltip="https://www.quorawebsolution.com/website-maintenance-services-in-bangalore"/>
              </a:rPr>
              <a:t>WEBSITE SERVICES</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12" tooltip="https://www.quorawebsolution.com/web-portal-development-company-in-bangalore"/>
              </a:rPr>
              <a:t>WEBPORTAL DEVELOPMENT</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13" tooltip="https://www.quorawebsolution.com/magento-website-development-company-in-bangalore"/>
              </a:rPr>
              <a:t>MAGENTO DEVELOPMENT</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14" tooltip="https://www.quorawebsolution.com/website-development-company-in-bangalore"/>
              </a:rPr>
              <a:t>WEBSITE DEVELOPMENT</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15" tooltip="https://www.quorawebsolution.com/joomla-development-company-in-bangalore"/>
              </a:rPr>
              <a:t>JOOMLA DEVELOPMENT</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16" tooltip="https://www.quorawebsolution.com/small-business-web-design-and-development-company-in-bangalore"/>
              </a:rPr>
              <a:t>SMALL BUSINESS DEVELOPMENT</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17" tooltip="https://www.quorawebsolution.com/cheap-website-development-company-in-bangalore"/>
              </a:rPr>
              <a:t>CHEAP WEBSITE DEVELOPMENT</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18" tooltip="https://www.quorawebsolution.com/static-website-development-company-in-bangalore"/>
              </a:rPr>
              <a:t>STATIC WEBSITE DEVELOPMENT</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19" tooltip="https://www.quorawebsolution.com/dynamic-website-development-company-in-bangalore"/>
              </a:rPr>
              <a:t>DYNAMIC WEBSITE DEVELOPMENT</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20" tooltip="https://www.quorawebsolution.com/website-design-company-in-bangalore"/>
              </a:rPr>
              <a:t>WEBSITE DESIGN COMPANY</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21" tooltip="https://www.quorawebsolution.com/tour-and-travel-website-development-company-in-bangalore"/>
              </a:rPr>
              <a:t>TOUR AND TRAVEL WEBSITE DEVELOPMENT</a:t>
            </a:r>
          </a:p>
          <a:p>
            <a:pPr algn="ctr">
              <a:lnSpc>
                <a:spcPts val="2279"/>
              </a:lnSpc>
            </a:pP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2142050" y="317341"/>
            <a:ext cx="13838129" cy="5403770"/>
          </a:xfrm>
          <a:custGeom>
            <a:avLst/>
            <a:gdLst/>
            <a:ahLst/>
            <a:cxnLst/>
            <a:rect r="r" b="b" t="t" l="l"/>
            <a:pathLst>
              <a:path h="5403770" w="13838129">
                <a:moveTo>
                  <a:pt x="0" y="0"/>
                </a:moveTo>
                <a:lnTo>
                  <a:pt x="13838129" y="0"/>
                </a:lnTo>
                <a:lnTo>
                  <a:pt x="13838129" y="5403770"/>
                </a:lnTo>
                <a:lnTo>
                  <a:pt x="0" y="5403770"/>
                </a:lnTo>
                <a:lnTo>
                  <a:pt x="0" y="0"/>
                </a:lnTo>
                <a:close/>
              </a:path>
            </a:pathLst>
          </a:custGeom>
          <a:blipFill>
            <a:blip r:embed="rId2"/>
            <a:stretch>
              <a:fillRect l="0" t="-10152" r="0" b="-24344"/>
            </a:stretch>
          </a:blipFill>
        </p:spPr>
      </p:sp>
      <p:sp>
        <p:nvSpPr>
          <p:cNvPr name="TextBox 3" id="3"/>
          <p:cNvSpPr txBox="true"/>
          <p:nvPr/>
        </p:nvSpPr>
        <p:spPr>
          <a:xfrm rot="0">
            <a:off x="0" y="7721642"/>
            <a:ext cx="18288000" cy="1534795"/>
          </a:xfrm>
          <a:prstGeom prst="rect">
            <a:avLst/>
          </a:prstGeom>
        </p:spPr>
        <p:txBody>
          <a:bodyPr anchor="t" rtlCol="false" tIns="0" lIns="0" bIns="0" rIns="0">
            <a:spAutoFit/>
          </a:bodyPr>
          <a:lstStyle/>
          <a:p>
            <a:pPr algn="ctr">
              <a:lnSpc>
                <a:spcPts val="4160"/>
              </a:lnSpc>
              <a:spcBef>
                <a:spcPct val="0"/>
              </a:spcBef>
            </a:pPr>
            <a:r>
              <a:rPr lang="en-US" sz="2600">
                <a:solidFill>
                  <a:srgbClr val="FFFFFF"/>
                </a:solidFill>
                <a:latin typeface="Fira Code"/>
                <a:ea typeface="Fira Code"/>
                <a:cs typeface="Fira Code"/>
                <a:sym typeface="Fira Code"/>
              </a:rPr>
              <a:t>Website Design and Development Company: </a:t>
            </a:r>
            <a:r>
              <a:rPr lang="en-US" sz="2600">
                <a:solidFill>
                  <a:srgbClr val="FFFFFF"/>
                </a:solidFill>
                <a:latin typeface="Fira Code"/>
                <a:ea typeface="Fira Code"/>
                <a:cs typeface="Fira Code"/>
                <a:sym typeface="Fira Code"/>
              </a:rPr>
              <a:t>Your Trusted Partner for Digital Success</a:t>
            </a:r>
          </a:p>
          <a:p>
            <a:pPr algn="ctr">
              <a:lnSpc>
                <a:spcPts val="4160"/>
              </a:lnSpc>
              <a:spcBef>
                <a:spcPct val="0"/>
              </a:spcBef>
            </a:pPr>
            <a:r>
              <a:rPr lang="en-US" sz="2600">
                <a:solidFill>
                  <a:srgbClr val="FFFFFF"/>
                </a:solidFill>
                <a:latin typeface="Fira Code"/>
                <a:ea typeface="Fira Code"/>
                <a:cs typeface="Fira Code"/>
                <a:sym typeface="Fira Code"/>
              </a:rPr>
              <a:t>A website design and development company is a specialized team that crafts bespoke websites tailored to the unique needs of businesses and individuals. </a:t>
            </a:r>
          </a:p>
        </p:txBody>
      </p:sp>
      <p:sp>
        <p:nvSpPr>
          <p:cNvPr name="TextBox 4" id="4"/>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2036270" y="343786"/>
            <a:ext cx="14105054" cy="4630175"/>
          </a:xfrm>
          <a:custGeom>
            <a:avLst/>
            <a:gdLst/>
            <a:ahLst/>
            <a:cxnLst/>
            <a:rect r="r" b="b" t="t" l="l"/>
            <a:pathLst>
              <a:path h="4630175" w="14105054">
                <a:moveTo>
                  <a:pt x="0" y="0"/>
                </a:moveTo>
                <a:lnTo>
                  <a:pt x="14105054" y="0"/>
                </a:lnTo>
                <a:lnTo>
                  <a:pt x="14105054" y="4630175"/>
                </a:lnTo>
                <a:lnTo>
                  <a:pt x="0" y="4630175"/>
                </a:lnTo>
                <a:lnTo>
                  <a:pt x="0" y="0"/>
                </a:lnTo>
                <a:close/>
              </a:path>
            </a:pathLst>
          </a:custGeom>
          <a:blipFill>
            <a:blip r:embed="rId2"/>
            <a:stretch>
              <a:fillRect l="0" t="-1726" r="-562" b="-1155"/>
            </a:stretch>
          </a:blipFill>
        </p:spPr>
      </p:sp>
      <p:sp>
        <p:nvSpPr>
          <p:cNvPr name="TextBox 3" id="3"/>
          <p:cNvSpPr txBox="true"/>
          <p:nvPr/>
        </p:nvSpPr>
        <p:spPr>
          <a:xfrm rot="0">
            <a:off x="0" y="7364633"/>
            <a:ext cx="18288000" cy="15347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They offer a comprehensive range of services, including:</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Website Design: Crafting visually stunning and user-friendly website layouts that leave a lasting impression.</a:t>
            </a:r>
          </a:p>
        </p:txBody>
      </p:sp>
      <p:sp>
        <p:nvSpPr>
          <p:cNvPr name="TextBox 4" id="4"/>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2231041" y="343470"/>
            <a:ext cx="13614358" cy="5315960"/>
          </a:xfrm>
          <a:custGeom>
            <a:avLst/>
            <a:gdLst/>
            <a:ahLst/>
            <a:cxnLst/>
            <a:rect r="r" b="b" t="t" l="l"/>
            <a:pathLst>
              <a:path h="5315960" w="13614358">
                <a:moveTo>
                  <a:pt x="0" y="0"/>
                </a:moveTo>
                <a:lnTo>
                  <a:pt x="13614358" y="0"/>
                </a:lnTo>
                <a:lnTo>
                  <a:pt x="13614358" y="5315960"/>
                </a:lnTo>
                <a:lnTo>
                  <a:pt x="0" y="5315960"/>
                </a:lnTo>
                <a:lnTo>
                  <a:pt x="0" y="0"/>
                </a:lnTo>
                <a:close/>
              </a:path>
            </a:pathLst>
          </a:custGeom>
          <a:blipFill>
            <a:blip r:embed="rId2"/>
            <a:stretch>
              <a:fillRect l="0" t="-30534" r="0" b="-38493"/>
            </a:stretch>
          </a:blipFill>
        </p:spPr>
      </p:sp>
      <p:sp>
        <p:nvSpPr>
          <p:cNvPr name="TextBox 3" id="3"/>
          <p:cNvSpPr txBox="true"/>
          <p:nvPr/>
        </p:nvSpPr>
        <p:spPr>
          <a:xfrm rot="0">
            <a:off x="0" y="7933202"/>
            <a:ext cx="18288000" cy="1534795"/>
          </a:xfrm>
          <a:prstGeom prst="rect">
            <a:avLst/>
          </a:prstGeom>
        </p:spPr>
        <p:txBody>
          <a:bodyPr anchor="t" rtlCol="false" tIns="0" lIns="0" bIns="0" rIns="0">
            <a:spAutoFit/>
          </a:bodyPr>
          <a:lstStyle/>
          <a:p>
            <a:pPr algn="ctr" marL="561341" indent="-280670" lvl="1">
              <a:lnSpc>
                <a:spcPts val="4160"/>
              </a:lnSpc>
              <a:buFont typeface="Arial"/>
              <a:buChar char="•"/>
            </a:pP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Website Development: Building functional and responsive websites using cutting-edge programming languages and technologies.</a:t>
            </a:r>
          </a:p>
        </p:txBody>
      </p:sp>
      <p:sp>
        <p:nvSpPr>
          <p:cNvPr name="TextBox 4" id="4"/>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2422638" y="365337"/>
            <a:ext cx="13310498" cy="6726705"/>
          </a:xfrm>
          <a:custGeom>
            <a:avLst/>
            <a:gdLst/>
            <a:ahLst/>
            <a:cxnLst/>
            <a:rect r="r" b="b" t="t" l="l"/>
            <a:pathLst>
              <a:path h="6726705" w="13310498">
                <a:moveTo>
                  <a:pt x="0" y="0"/>
                </a:moveTo>
                <a:lnTo>
                  <a:pt x="13310498" y="0"/>
                </a:lnTo>
                <a:lnTo>
                  <a:pt x="13310498" y="6726705"/>
                </a:lnTo>
                <a:lnTo>
                  <a:pt x="0" y="6726705"/>
                </a:lnTo>
                <a:lnTo>
                  <a:pt x="0" y="0"/>
                </a:lnTo>
                <a:close/>
              </a:path>
            </a:pathLst>
          </a:custGeom>
          <a:blipFill>
            <a:blip r:embed="rId2"/>
            <a:stretch>
              <a:fillRect l="0" t="-34248" r="0" b="-30710"/>
            </a:stretch>
          </a:blipFill>
        </p:spPr>
      </p:sp>
      <p:sp>
        <p:nvSpPr>
          <p:cNvPr name="TextBox 3" id="3"/>
          <p:cNvSpPr txBox="true"/>
          <p:nvPr/>
        </p:nvSpPr>
        <p:spPr>
          <a:xfrm rot="0">
            <a:off x="0" y="8057238"/>
            <a:ext cx="18288000" cy="1534795"/>
          </a:xfrm>
          <a:prstGeom prst="rect">
            <a:avLst/>
          </a:prstGeom>
        </p:spPr>
        <p:txBody>
          <a:bodyPr anchor="t" rtlCol="false" tIns="0" lIns="0" bIns="0" rIns="0">
            <a:spAutoFit/>
          </a:bodyPr>
          <a:lstStyle/>
          <a:p>
            <a:pPr algn="ctr" marL="561341" indent="-280670" lvl="1">
              <a:lnSpc>
                <a:spcPts val="4160"/>
              </a:lnSpc>
              <a:buFont typeface="Arial"/>
              <a:buChar char="•"/>
            </a:pP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E-commerce Development: Creating seamless online shopping experiences with features like intuitive product catalogs, secure payment gateways, and personalized recommendations.</a:t>
            </a:r>
          </a:p>
        </p:txBody>
      </p:sp>
      <p:sp>
        <p:nvSpPr>
          <p:cNvPr name="TextBox 4" id="4"/>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974753"/>
            <a:ext cx="18288000" cy="6249670"/>
          </a:xfrm>
          <a:prstGeom prst="rect">
            <a:avLst/>
          </a:prstGeom>
        </p:spPr>
        <p:txBody>
          <a:bodyPr anchor="t" rtlCol="false" tIns="0" lIns="0" bIns="0" rIns="0">
            <a:spAutoFit/>
          </a:bodyPr>
          <a:lstStyle/>
          <a:p>
            <a:pPr algn="ctr" marL="561341" indent="-280670" lvl="1">
              <a:lnSpc>
                <a:spcPts val="4160"/>
              </a:lnSpc>
              <a:buFont typeface="Arial"/>
              <a:buChar char="•"/>
            </a:pPr>
          </a:p>
          <a:p>
            <a:pPr algn="ctr" marL="561341" indent="-280670" lvl="1">
              <a:lnSpc>
                <a:spcPts val="4160"/>
              </a:lnSpc>
              <a:buFont typeface="Arial"/>
              <a:buChar char="•"/>
            </a:pPr>
            <a:r>
              <a:rPr lang="en-US" sz="2600">
                <a:solidFill>
                  <a:srgbClr val="FFFFFF"/>
                </a:solidFill>
                <a:latin typeface="Fira Code"/>
                <a:ea typeface="Fira Code"/>
                <a:cs typeface="Fira Code"/>
                <a:sym typeface="Fira Code"/>
              </a:rPr>
              <a:t>Content Management Systems (CMS): Empowering clients with user-friendly CMS platforms like WordPress or Drupal, enabling them to effortlessly manage and update their website content.</a:t>
            </a:r>
          </a:p>
          <a:p>
            <a:pPr algn="ctr" marL="561341" indent="-280670" lvl="1">
              <a:lnSpc>
                <a:spcPts val="4160"/>
              </a:lnSpc>
              <a:buFont typeface="Arial"/>
              <a:buChar char="•"/>
            </a:pPr>
            <a:r>
              <a:rPr lang="en-US" sz="2600">
                <a:solidFill>
                  <a:srgbClr val="FFFFFF"/>
                </a:solidFill>
                <a:latin typeface="Fira Code"/>
                <a:ea typeface="Fira Code"/>
                <a:cs typeface="Fira Code"/>
                <a:sym typeface="Fira Code"/>
              </a:rPr>
              <a:t>Search Engine Optimization (SEO): Optimizing websites to improve their visibility in search engine results, driving organic traffic and increasing brand awareness. </a:t>
            </a:r>
          </a:p>
          <a:p>
            <a:pPr algn="ctr" marL="561341" indent="-280670" lvl="1">
              <a:lnSpc>
                <a:spcPts val="4160"/>
              </a:lnSpc>
              <a:buFont typeface="Arial"/>
              <a:buChar char="•"/>
            </a:pPr>
            <a:r>
              <a:rPr lang="en-US" sz="2600">
                <a:solidFill>
                  <a:srgbClr val="FFFFFF"/>
                </a:solidFill>
                <a:latin typeface="Fira Code"/>
                <a:ea typeface="Fira Code"/>
                <a:cs typeface="Fira Code"/>
                <a:sym typeface="Fira Code"/>
              </a:rPr>
              <a:t>Digital Marketing: Providing comprehensive digital marketing solutions, including social media marketing, email marketing, and pay-per-click advertising, to help businesses reach their target audience and achieve their marketing goals.*</a:t>
            </a:r>
          </a:p>
          <a:p>
            <a:pPr algn="ctr">
              <a:lnSpc>
                <a:spcPts val="4160"/>
              </a:lnSpc>
              <a:spcBef>
                <a:spcPct val="0"/>
              </a:spcBef>
            </a:pPr>
            <a:r>
              <a:rPr lang="en-US" sz="2600">
                <a:solidFill>
                  <a:srgbClr val="FFFFFF"/>
                </a:solidFill>
                <a:latin typeface="Fira Code"/>
                <a:ea typeface="Fira Code"/>
                <a:cs typeface="Fira Code"/>
                <a:sym typeface="Fira Code"/>
              </a:rPr>
              <a:t>These companies often collaborate closely with clients to fully grasp their specific needs and objectives, and then customize their services accordingly. </a:t>
            </a:r>
          </a:p>
          <a:p>
            <a:pPr algn="ctr">
              <a:lnSpc>
                <a:spcPts val="4160"/>
              </a:lnSpc>
              <a:spcBef>
                <a:spcPct val="0"/>
              </a:spcBef>
            </a:pPr>
          </a:p>
        </p:txBody>
      </p:sp>
      <p:sp>
        <p:nvSpPr>
          <p:cNvPr name="TextBox 3" id="3"/>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604522"/>
            <a:ext cx="18288000" cy="6249670"/>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They may also provide ongoing maintenance and support for websites after their launch, ensuring optimal performance and security.</a:t>
            </a:r>
          </a:p>
          <a:p>
            <a:pPr algn="ctr">
              <a:lnSpc>
                <a:spcPts val="4160"/>
              </a:lnSpc>
            </a:pPr>
            <a:r>
              <a:rPr lang="en-US" sz="2600">
                <a:solidFill>
                  <a:srgbClr val="FFFFFF"/>
                </a:solidFill>
                <a:latin typeface="Fira Code"/>
                <a:ea typeface="Fira Code"/>
                <a:cs typeface="Fira Code"/>
                <a:sym typeface="Fira Code"/>
              </a:rPr>
              <a:t>When working with a website design and development company, clients can expect a personalized experience tailored to their unique requirements. The company will typically conduct a thorough analysis of the client's business, industry, and target audience to identify their specific needs and goals. They will then create a customized website design and development plan that addresses these needs and helps the client achieve their desired outcomes.</a:t>
            </a:r>
          </a:p>
          <a:p>
            <a:pPr algn="ctr">
              <a:lnSpc>
                <a:spcPts val="4160"/>
              </a:lnSpc>
              <a:spcBef>
                <a:spcPct val="0"/>
              </a:spcBef>
            </a:pPr>
            <a:r>
              <a:rPr lang="en-US" sz="2600">
                <a:solidFill>
                  <a:srgbClr val="FFFFFF"/>
                </a:solidFill>
                <a:latin typeface="Fira Code"/>
                <a:ea typeface="Fira Code"/>
                <a:cs typeface="Fira Code"/>
                <a:sym typeface="Fira Code"/>
              </a:rPr>
              <a:t>Throughout the project, the company will maintain open communication with the client, providing regular updates and seeking feedback to ensure that the website meets their expectations. Once the website is launched, the company will continue to provide ongoing maintenance and support, including updates, security patches, and technical assistance.</a:t>
            </a:r>
          </a:p>
        </p:txBody>
      </p:sp>
      <p:sp>
        <p:nvSpPr>
          <p:cNvPr name="TextBox 3" id="3"/>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4164781"/>
            <a:ext cx="18288000" cy="3630295"/>
          </a:xfrm>
          <a:prstGeom prst="rect">
            <a:avLst/>
          </a:prstGeom>
        </p:spPr>
        <p:txBody>
          <a:bodyPr anchor="t" rtlCol="false" tIns="0" lIns="0" bIns="0" rIns="0">
            <a:spAutoFit/>
          </a:bodyPr>
          <a:lstStyle/>
          <a:p>
            <a:pPr algn="ctr">
              <a:lnSpc>
                <a:spcPts val="4160"/>
              </a:lnSpc>
            </a:pPr>
          </a:p>
          <a:p>
            <a:pPr algn="ctr">
              <a:lnSpc>
                <a:spcPts val="4160"/>
              </a:lnSpc>
              <a:spcBef>
                <a:spcPct val="0"/>
              </a:spcBef>
            </a:pPr>
            <a:r>
              <a:rPr lang="en-US" sz="2600">
                <a:solidFill>
                  <a:srgbClr val="FFFFFF"/>
                </a:solidFill>
                <a:latin typeface="Fira Code"/>
                <a:ea typeface="Fira Code"/>
                <a:cs typeface="Fira Code"/>
                <a:sym typeface="Fira Code"/>
              </a:rPr>
              <a:t>By partnering with a reputable website design and development company, clients can rest assured that their website will be built to the highest standards, optimized for both user experience and search engine visibility, and serve as a valuable digital asset that helps them achieve their business objectives. The company's expertise and dedication to customer satisfaction ensure that the client's website is a powerful tool for attracting new customers, building brand awareness, and driving online sales.</a:t>
            </a:r>
          </a:p>
        </p:txBody>
      </p:sp>
      <p:sp>
        <p:nvSpPr>
          <p:cNvPr name="TextBox 3" id="3"/>
          <p:cNvSpPr txBox="true"/>
          <p:nvPr/>
        </p:nvSpPr>
        <p:spPr>
          <a:xfrm rot="0">
            <a:off x="0" y="8967153"/>
            <a:ext cx="18288000" cy="487045"/>
          </a:xfrm>
          <a:prstGeom prst="rect">
            <a:avLst/>
          </a:prstGeom>
        </p:spPr>
        <p:txBody>
          <a:bodyPr anchor="t" rtlCol="false" tIns="0" lIns="0" bIns="0" rIns="0">
            <a:spAutoFit/>
          </a:bodyPr>
          <a:lstStyle/>
          <a:p>
            <a:pPr algn="ctr">
              <a:lnSpc>
                <a:spcPts val="4160"/>
              </a:lnSpc>
              <a:spcBef>
                <a:spcPct val="0"/>
              </a:spcBef>
            </a:pPr>
            <a:r>
              <a:rPr lang="en-US" sz="2600">
                <a:solidFill>
                  <a:srgbClr val="FFFFFF"/>
                </a:solidFill>
                <a:latin typeface="Fira Code"/>
                <a:ea typeface="Fira Code"/>
                <a:cs typeface="Fira Code"/>
                <a:sym typeface="Fira Code"/>
              </a:rPr>
              <a:t>Website Development Services</a:t>
            </a:r>
          </a:p>
        </p:txBody>
      </p:sp>
      <p:sp>
        <p:nvSpPr>
          <p:cNvPr name="TextBox 4" id="4"/>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027643"/>
            <a:ext cx="18288000" cy="5725795"/>
          </a:xfrm>
          <a:prstGeom prst="rect">
            <a:avLst/>
          </a:prstGeom>
        </p:spPr>
        <p:txBody>
          <a:bodyPr anchor="t" rtlCol="false" tIns="0" lIns="0" bIns="0" rIns="0">
            <a:spAutoFit/>
          </a:bodyPr>
          <a:lstStyle/>
          <a:p>
            <a:pPr algn="ctr">
              <a:lnSpc>
                <a:spcPts val="4160"/>
              </a:lnSpc>
            </a:pPr>
          </a:p>
          <a:p>
            <a:pPr algn="ctr">
              <a:lnSpc>
                <a:spcPts val="4160"/>
              </a:lnSpc>
              <a:spcBef>
                <a:spcPct val="0"/>
              </a:spcBef>
            </a:pPr>
            <a:r>
              <a:rPr lang="en-US" sz="2600">
                <a:solidFill>
                  <a:srgbClr val="FFFFFF"/>
                </a:solidFill>
                <a:latin typeface="Fira Code"/>
                <a:ea typeface="Fira Code"/>
                <a:cs typeface="Fira Code"/>
                <a:sym typeface="Fira Code"/>
              </a:rPr>
              <a:t>A website design and development company is a team of skilled professionals who specialize in crafting custom websites tail</a:t>
            </a:r>
            <a:r>
              <a:rPr lang="en-US" sz="2600">
                <a:solidFill>
                  <a:srgbClr val="FFFFFF"/>
                </a:solidFill>
                <a:latin typeface="Fira Code"/>
                <a:ea typeface="Fira Code"/>
                <a:cs typeface="Fira Code"/>
                <a:sym typeface="Fira Code"/>
              </a:rPr>
              <a:t>ored to the unique needs of businesses and individuals. They work collaboratively to create visually appealing, user-friendly, and functional websites that achieve specific goals and objectives.</a:t>
            </a:r>
          </a:p>
          <a:p>
            <a:pPr algn="ctr">
              <a:lnSpc>
                <a:spcPts val="4160"/>
              </a:lnSpc>
              <a:spcBef>
                <a:spcPct val="0"/>
              </a:spcBef>
            </a:pPr>
            <a:r>
              <a:rPr lang="en-US" sz="2600">
                <a:solidFill>
                  <a:srgbClr val="FFFFFF"/>
                </a:solidFill>
                <a:latin typeface="Fira Code"/>
                <a:ea typeface="Fira Code"/>
                <a:cs typeface="Fira Code"/>
                <a:sym typeface="Fira Code"/>
              </a:rPr>
              <a:t>Core Services Offered:</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Website Design: Crafting visually stunning websites that align with your brand identity, using elements such as layouts, color schemes, and typography.</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Website Development: Building the technical foundation of your website using programming languages like HTML, CSS, JavaScript, and others, ensuring it functions seamlessly and is optimized for performance.</a:t>
            </a:r>
          </a:p>
        </p:txBody>
      </p:sp>
      <p:sp>
        <p:nvSpPr>
          <p:cNvPr name="TextBox 3" id="3"/>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DAGSPM4oar0</dc:identifier>
  <dcterms:modified xsi:type="dcterms:W3CDTF">2011-08-01T06:04:30Z</dcterms:modified>
  <cp:revision>1</cp:revision>
  <dc:title>Website Design and Development Company: Your Trusted Partner for Digital Success</dc:title>
</cp:coreProperties>
</file>