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Alike Bold" charset="1" panose="02000000000000000000"/>
      <p:regular r:id="rId12"/>
    </p:embeddedFont>
    <p:embeddedFont>
      <p:font typeface="Alice" charset="1" panose="00000500000000000000"/>
      <p:regular r:id="rId13"/>
    </p:embeddedFont>
    <p:embeddedFont>
      <p:font typeface="Alice Bold" charset="1" panose="000005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https://www.sectransecurity.com"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A96227"/>
        </a:solidFill>
      </p:bgPr>
    </p:bg>
    <p:spTree>
      <p:nvGrpSpPr>
        <p:cNvPr id="1" name=""/>
        <p:cNvGrpSpPr/>
        <p:nvPr/>
      </p:nvGrpSpPr>
      <p:grpSpPr>
        <a:xfrm>
          <a:off x="0" y="0"/>
          <a:ext cx="0" cy="0"/>
          <a:chOff x="0" y="0"/>
          <a:chExt cx="0" cy="0"/>
        </a:xfrm>
      </p:grpSpPr>
      <p:sp>
        <p:nvSpPr>
          <p:cNvPr name="Freeform 2" id="2"/>
          <p:cNvSpPr/>
          <p:nvPr/>
        </p:nvSpPr>
        <p:spPr>
          <a:xfrm flipH="false" flipV="false" rot="0">
            <a:off x="3082004" y="3764678"/>
            <a:ext cx="12123991" cy="5929734"/>
          </a:xfrm>
          <a:custGeom>
            <a:avLst/>
            <a:gdLst/>
            <a:ahLst/>
            <a:cxnLst/>
            <a:rect r="r" b="b" t="t" l="l"/>
            <a:pathLst>
              <a:path h="5929734" w="12123991">
                <a:moveTo>
                  <a:pt x="0" y="0"/>
                </a:moveTo>
                <a:lnTo>
                  <a:pt x="12123992" y="0"/>
                </a:lnTo>
                <a:lnTo>
                  <a:pt x="12123992" y="5929733"/>
                </a:lnTo>
                <a:lnTo>
                  <a:pt x="0" y="592973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0"/>
            <a:ext cx="18288000" cy="3191833"/>
            <a:chOff x="0" y="0"/>
            <a:chExt cx="4816593" cy="840647"/>
          </a:xfrm>
        </p:grpSpPr>
        <p:sp>
          <p:nvSpPr>
            <p:cNvPr name="Freeform 4" id="4"/>
            <p:cNvSpPr/>
            <p:nvPr/>
          </p:nvSpPr>
          <p:spPr>
            <a:xfrm flipH="false" flipV="false" rot="0">
              <a:off x="0" y="0"/>
              <a:ext cx="4816592" cy="840647"/>
            </a:xfrm>
            <a:custGeom>
              <a:avLst/>
              <a:gdLst/>
              <a:ahLst/>
              <a:cxnLst/>
              <a:rect r="r" b="b" t="t" l="l"/>
              <a:pathLst>
                <a:path h="840647" w="4816592">
                  <a:moveTo>
                    <a:pt x="0" y="0"/>
                  </a:moveTo>
                  <a:lnTo>
                    <a:pt x="4816592" y="0"/>
                  </a:lnTo>
                  <a:lnTo>
                    <a:pt x="4816592" y="840647"/>
                  </a:lnTo>
                  <a:lnTo>
                    <a:pt x="0" y="840647"/>
                  </a:lnTo>
                  <a:close/>
                </a:path>
              </a:pathLst>
            </a:custGeom>
            <a:solidFill>
              <a:srgbClr val="F2F2F1"/>
            </a:solidFill>
          </p:spPr>
        </p:sp>
        <p:sp>
          <p:nvSpPr>
            <p:cNvPr name="TextBox 5" id="5"/>
            <p:cNvSpPr txBox="true"/>
            <p:nvPr/>
          </p:nvSpPr>
          <p:spPr>
            <a:xfrm>
              <a:off x="0" y="-38100"/>
              <a:ext cx="4816593" cy="878747"/>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5957904" y="211623"/>
            <a:ext cx="5509791" cy="2768588"/>
          </a:xfrm>
          <a:custGeom>
            <a:avLst/>
            <a:gdLst/>
            <a:ahLst/>
            <a:cxnLst/>
            <a:rect r="r" b="b" t="t" l="l"/>
            <a:pathLst>
              <a:path h="2768588" w="5509791">
                <a:moveTo>
                  <a:pt x="0" y="0"/>
                </a:moveTo>
                <a:lnTo>
                  <a:pt x="5509791" y="0"/>
                </a:lnTo>
                <a:lnTo>
                  <a:pt x="5509791" y="2768588"/>
                </a:lnTo>
                <a:lnTo>
                  <a:pt x="0" y="2768588"/>
                </a:lnTo>
                <a:lnTo>
                  <a:pt x="0" y="0"/>
                </a:lnTo>
                <a:close/>
              </a:path>
            </a:pathLst>
          </a:custGeom>
          <a:blipFill>
            <a:blip r:embed="rId4"/>
            <a:stretch>
              <a:fillRect l="0" t="-40049" r="0" b="-58961"/>
            </a:stretch>
          </a:blipFill>
        </p:spPr>
      </p:sp>
      <p:sp>
        <p:nvSpPr>
          <p:cNvPr name="TextBox 7" id="7"/>
          <p:cNvSpPr txBox="true"/>
          <p:nvPr/>
        </p:nvSpPr>
        <p:spPr>
          <a:xfrm rot="0">
            <a:off x="4307869" y="5426890"/>
            <a:ext cx="9672261" cy="13829068"/>
          </a:xfrm>
          <a:prstGeom prst="rect">
            <a:avLst/>
          </a:prstGeom>
        </p:spPr>
        <p:txBody>
          <a:bodyPr anchor="t" rtlCol="false" tIns="0" lIns="0" bIns="0" rIns="0">
            <a:spAutoFit/>
          </a:bodyPr>
          <a:lstStyle/>
          <a:p>
            <a:pPr algn="ctr">
              <a:lnSpc>
                <a:spcPts val="6892"/>
              </a:lnSpc>
            </a:pPr>
            <a:r>
              <a:rPr lang="en-US" sz="4923" spc="-54">
                <a:solidFill>
                  <a:srgbClr val="F6FBFB"/>
                </a:solidFill>
                <a:latin typeface="Alike Bold"/>
                <a:ea typeface="Alike Bold"/>
                <a:cs typeface="Alike Bold"/>
                <a:sym typeface="Alike Bold"/>
              </a:rPr>
              <a:t>How Armored Truck Security Companies Simplify Cash Logistics</a:t>
            </a: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A96227"/>
        </a:solidFill>
      </p:bgPr>
    </p:bg>
    <p:spTree>
      <p:nvGrpSpPr>
        <p:cNvPr id="1" name=""/>
        <p:cNvGrpSpPr/>
        <p:nvPr/>
      </p:nvGrpSpPr>
      <p:grpSpPr>
        <a:xfrm>
          <a:off x="0" y="0"/>
          <a:ext cx="0" cy="0"/>
          <a:chOff x="0" y="0"/>
          <a:chExt cx="0" cy="0"/>
        </a:xfrm>
      </p:grpSpPr>
      <p:sp>
        <p:nvSpPr>
          <p:cNvPr name="Freeform 2" id="2"/>
          <p:cNvSpPr/>
          <p:nvPr/>
        </p:nvSpPr>
        <p:spPr>
          <a:xfrm flipH="false" flipV="false" rot="0">
            <a:off x="0" y="-44044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10254339" y="3132703"/>
            <a:ext cx="6782527" cy="4659705"/>
          </a:xfrm>
          <a:custGeom>
            <a:avLst/>
            <a:gdLst/>
            <a:ahLst/>
            <a:cxnLst/>
            <a:rect r="r" b="b" t="t" l="l"/>
            <a:pathLst>
              <a:path h="4659705" w="6782527">
                <a:moveTo>
                  <a:pt x="0" y="0"/>
                </a:moveTo>
                <a:lnTo>
                  <a:pt x="6782527" y="0"/>
                </a:lnTo>
                <a:lnTo>
                  <a:pt x="6782527" y="4659706"/>
                </a:lnTo>
                <a:lnTo>
                  <a:pt x="0" y="4659706"/>
                </a:lnTo>
                <a:lnTo>
                  <a:pt x="0" y="0"/>
                </a:lnTo>
                <a:close/>
              </a:path>
            </a:pathLst>
          </a:custGeom>
          <a:blipFill>
            <a:blip r:embed="rId3"/>
            <a:stretch>
              <a:fillRect l="-40807" t="0" r="-34664" b="0"/>
            </a:stretch>
          </a:blipFill>
        </p:spPr>
      </p:sp>
      <p:sp>
        <p:nvSpPr>
          <p:cNvPr name="TextBox 4" id="4"/>
          <p:cNvSpPr txBox="true"/>
          <p:nvPr/>
        </p:nvSpPr>
        <p:spPr>
          <a:xfrm rot="0">
            <a:off x="1248369" y="3215614"/>
            <a:ext cx="8242912" cy="6368415"/>
          </a:xfrm>
          <a:prstGeom prst="rect">
            <a:avLst/>
          </a:prstGeom>
        </p:spPr>
        <p:txBody>
          <a:bodyPr anchor="t" rtlCol="false" tIns="0" lIns="0" bIns="0" rIns="0">
            <a:spAutoFit/>
          </a:bodyPr>
          <a:lstStyle/>
          <a:p>
            <a:pPr algn="just">
              <a:lnSpc>
                <a:spcPts val="4649"/>
              </a:lnSpc>
            </a:pPr>
            <a:r>
              <a:rPr lang="en-US" sz="3099" spc="-9">
                <a:solidFill>
                  <a:srgbClr val="000000"/>
                </a:solidFill>
                <a:latin typeface="Alice"/>
                <a:ea typeface="Alice"/>
                <a:cs typeface="Alice"/>
                <a:sym typeface="Alice"/>
              </a:rPr>
              <a:t>A professional cash logistics service removes that extra work. Cash is collected on a regular schedule, and every pickup follows the same process. Employees stay at work instead of leaving for bank deposits. Managers also spend less time planning daily cash movement. That creates a smoother workday for everyone.</a:t>
            </a:r>
          </a:p>
          <a:p>
            <a:pPr algn="just">
              <a:lnSpc>
                <a:spcPts val="4649"/>
              </a:lnSpc>
            </a:pPr>
          </a:p>
          <a:p>
            <a:pPr algn="just">
              <a:lnSpc>
                <a:spcPts val="4649"/>
              </a:lnSpc>
            </a:pPr>
          </a:p>
          <a:p>
            <a:pPr algn="just">
              <a:lnSpc>
                <a:spcPts val="4649"/>
              </a:lnSpc>
              <a:spcBef>
                <a:spcPct val="0"/>
              </a:spcBef>
            </a:pPr>
          </a:p>
          <a:p>
            <a:pPr algn="just">
              <a:lnSpc>
                <a:spcPts val="4649"/>
              </a:lnSpc>
              <a:spcBef>
                <a:spcPct val="0"/>
              </a:spcBef>
            </a:pPr>
          </a:p>
        </p:txBody>
      </p:sp>
      <p:sp>
        <p:nvSpPr>
          <p:cNvPr name="TextBox 5" id="5"/>
          <p:cNvSpPr txBox="true"/>
          <p:nvPr/>
        </p:nvSpPr>
        <p:spPr>
          <a:xfrm rot="0">
            <a:off x="1248369" y="419142"/>
            <a:ext cx="15788496" cy="2625725"/>
          </a:xfrm>
          <a:prstGeom prst="rect">
            <a:avLst/>
          </a:prstGeom>
        </p:spPr>
        <p:txBody>
          <a:bodyPr anchor="t" rtlCol="false" tIns="0" lIns="0" bIns="0" rIns="0">
            <a:spAutoFit/>
          </a:bodyPr>
          <a:lstStyle/>
          <a:p>
            <a:pPr algn="ctr">
              <a:lnSpc>
                <a:spcPts val="7000"/>
              </a:lnSpc>
            </a:pPr>
            <a:r>
              <a:rPr lang="en-US" sz="5000" spc="-15">
                <a:solidFill>
                  <a:srgbClr val="2D2D2D"/>
                </a:solidFill>
                <a:latin typeface="Alike Bold"/>
                <a:ea typeface="Alike Bold"/>
                <a:cs typeface="Alike Bold"/>
                <a:sym typeface="Alike Bold"/>
              </a:rPr>
              <a:t>Why Do Many Businesses Stop Handling Cash Transport Themselves?</a:t>
            </a:r>
          </a:p>
          <a:p>
            <a:pPr algn="ctr">
              <a:lnSpc>
                <a:spcPts val="7000"/>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A96227"/>
        </a:solidFill>
      </p:bgPr>
    </p:bg>
    <p:spTree>
      <p:nvGrpSpPr>
        <p:cNvPr id="1" name=""/>
        <p:cNvGrpSpPr/>
        <p:nvPr/>
      </p:nvGrpSpPr>
      <p:grpSpPr>
        <a:xfrm>
          <a:off x="0" y="0"/>
          <a:ext cx="0" cy="0"/>
          <a:chOff x="0" y="0"/>
          <a:chExt cx="0" cy="0"/>
        </a:xfrm>
      </p:grpSpPr>
      <p:sp>
        <p:nvSpPr>
          <p:cNvPr name="Freeform 2" id="2"/>
          <p:cNvSpPr/>
          <p:nvPr/>
        </p:nvSpPr>
        <p:spPr>
          <a:xfrm flipH="false" flipV="false" rot="0">
            <a:off x="0" y="-44044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10427991" y="3707915"/>
            <a:ext cx="7640768" cy="4250449"/>
          </a:xfrm>
          <a:custGeom>
            <a:avLst/>
            <a:gdLst/>
            <a:ahLst/>
            <a:cxnLst/>
            <a:rect r="r" b="b" t="t" l="l"/>
            <a:pathLst>
              <a:path h="4250449" w="7640768">
                <a:moveTo>
                  <a:pt x="0" y="0"/>
                </a:moveTo>
                <a:lnTo>
                  <a:pt x="7640768" y="0"/>
                </a:lnTo>
                <a:lnTo>
                  <a:pt x="7640768" y="4250449"/>
                </a:lnTo>
                <a:lnTo>
                  <a:pt x="0" y="4250449"/>
                </a:lnTo>
                <a:lnTo>
                  <a:pt x="0" y="0"/>
                </a:lnTo>
                <a:close/>
              </a:path>
            </a:pathLst>
          </a:custGeom>
          <a:blipFill>
            <a:blip r:embed="rId3"/>
            <a:stretch>
              <a:fillRect l="-41751" t="0" r="0" b="0"/>
            </a:stretch>
          </a:blipFill>
        </p:spPr>
      </p:sp>
      <p:sp>
        <p:nvSpPr>
          <p:cNvPr name="TextBox 4" id="4"/>
          <p:cNvSpPr txBox="true"/>
          <p:nvPr/>
        </p:nvSpPr>
        <p:spPr>
          <a:xfrm rot="0">
            <a:off x="1248369" y="359606"/>
            <a:ext cx="15788496" cy="1739900"/>
          </a:xfrm>
          <a:prstGeom prst="rect">
            <a:avLst/>
          </a:prstGeom>
        </p:spPr>
        <p:txBody>
          <a:bodyPr anchor="t" rtlCol="false" tIns="0" lIns="0" bIns="0" rIns="0">
            <a:spAutoFit/>
          </a:bodyPr>
          <a:lstStyle/>
          <a:p>
            <a:pPr algn="ctr">
              <a:lnSpc>
                <a:spcPts val="7000"/>
              </a:lnSpc>
            </a:pPr>
            <a:r>
              <a:rPr lang="en-US" sz="5000" spc="-15">
                <a:solidFill>
                  <a:srgbClr val="2D2D2D"/>
                </a:solidFill>
                <a:latin typeface="Alike Bold"/>
                <a:ea typeface="Alike Bold"/>
                <a:cs typeface="Alike Bold"/>
                <a:sym typeface="Alike Bold"/>
              </a:rPr>
              <a:t>Why Does A Simple Process Matter So Much?</a:t>
            </a:r>
          </a:p>
          <a:p>
            <a:pPr algn="ctr">
              <a:lnSpc>
                <a:spcPts val="7000"/>
              </a:lnSpc>
            </a:pPr>
          </a:p>
        </p:txBody>
      </p:sp>
      <p:sp>
        <p:nvSpPr>
          <p:cNvPr name="TextBox 5" id="5"/>
          <p:cNvSpPr txBox="true"/>
          <p:nvPr/>
        </p:nvSpPr>
        <p:spPr>
          <a:xfrm rot="0">
            <a:off x="1248369" y="3867713"/>
            <a:ext cx="8707968" cy="5960110"/>
          </a:xfrm>
          <a:prstGeom prst="rect">
            <a:avLst/>
          </a:prstGeom>
        </p:spPr>
        <p:txBody>
          <a:bodyPr anchor="t" rtlCol="false" tIns="0" lIns="0" bIns="0" rIns="0">
            <a:spAutoFit/>
          </a:bodyPr>
          <a:lstStyle/>
          <a:p>
            <a:pPr algn="just">
              <a:lnSpc>
                <a:spcPts val="4339"/>
              </a:lnSpc>
            </a:pPr>
            <a:r>
              <a:rPr lang="en-US" sz="3099" spc="-9">
                <a:solidFill>
                  <a:srgbClr val="000000"/>
                </a:solidFill>
                <a:latin typeface="Alice"/>
                <a:ea typeface="Alice"/>
                <a:cs typeface="Alice"/>
                <a:sym typeface="Alice"/>
              </a:rPr>
              <a:t>A</a:t>
            </a:r>
            <a:r>
              <a:rPr lang="en-US" sz="3099" spc="-9">
                <a:solidFill>
                  <a:srgbClr val="000000"/>
                </a:solidFill>
                <a:latin typeface="Alice"/>
                <a:ea typeface="Alice"/>
                <a:cs typeface="Alice"/>
                <a:sym typeface="Alice"/>
              </a:rPr>
              <a:t> planned process also reduces interruptions during the workday. Staff members stay focused on helping customers instead of preparing deposits or arranging transportation. Business owners can spend more time improving customer service instead of managing daily cash movement.</a:t>
            </a:r>
          </a:p>
          <a:p>
            <a:pPr algn="just">
              <a:lnSpc>
                <a:spcPts val="4339"/>
              </a:lnSpc>
            </a:pPr>
          </a:p>
          <a:p>
            <a:pPr algn="just">
              <a:lnSpc>
                <a:spcPts val="4339"/>
              </a:lnSpc>
            </a:pPr>
          </a:p>
          <a:p>
            <a:pPr algn="just">
              <a:lnSpc>
                <a:spcPts val="4339"/>
              </a:lnSpc>
              <a:spcBef>
                <a:spcPct val="0"/>
              </a:spcBef>
            </a:pPr>
          </a:p>
          <a:p>
            <a:pPr algn="just">
              <a:lnSpc>
                <a:spcPts val="4339"/>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A96227"/>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2938285"/>
          </a:xfrm>
          <a:custGeom>
            <a:avLst/>
            <a:gdLst/>
            <a:ahLst/>
            <a:cxnLst/>
            <a:rect r="r" b="b" t="t" l="l"/>
            <a:pathLst>
              <a:path h="2938285" w="18288000">
                <a:moveTo>
                  <a:pt x="0" y="0"/>
                </a:moveTo>
                <a:lnTo>
                  <a:pt x="18288000" y="0"/>
                </a:lnTo>
                <a:lnTo>
                  <a:pt x="18288000" y="2938285"/>
                </a:lnTo>
                <a:lnTo>
                  <a:pt x="0" y="2938285"/>
                </a:lnTo>
                <a:lnTo>
                  <a:pt x="0" y="0"/>
                </a:lnTo>
                <a:close/>
              </a:path>
            </a:pathLst>
          </a:custGeom>
          <a:blipFill>
            <a:blip r:embed="rId2"/>
            <a:stretch>
              <a:fillRect l="0" t="-261201" r="0" b="-261201"/>
            </a:stretch>
          </a:blipFill>
        </p:spPr>
      </p:sp>
      <p:sp>
        <p:nvSpPr>
          <p:cNvPr name="Freeform 3" id="3"/>
          <p:cNvSpPr/>
          <p:nvPr/>
        </p:nvSpPr>
        <p:spPr>
          <a:xfrm flipH="false" flipV="false" rot="0">
            <a:off x="10680553" y="3948858"/>
            <a:ext cx="7299447" cy="4049601"/>
          </a:xfrm>
          <a:custGeom>
            <a:avLst/>
            <a:gdLst/>
            <a:ahLst/>
            <a:cxnLst/>
            <a:rect r="r" b="b" t="t" l="l"/>
            <a:pathLst>
              <a:path h="4049601" w="7299447">
                <a:moveTo>
                  <a:pt x="0" y="0"/>
                </a:moveTo>
                <a:lnTo>
                  <a:pt x="7299447" y="0"/>
                </a:lnTo>
                <a:lnTo>
                  <a:pt x="7299447" y="4049601"/>
                </a:lnTo>
                <a:lnTo>
                  <a:pt x="0" y="4049601"/>
                </a:lnTo>
                <a:lnTo>
                  <a:pt x="0" y="0"/>
                </a:lnTo>
                <a:close/>
              </a:path>
            </a:pathLst>
          </a:custGeom>
          <a:blipFill>
            <a:blip r:embed="rId3"/>
            <a:stretch>
              <a:fillRect l="-18394" t="0" r="-20824" b="0"/>
            </a:stretch>
          </a:blipFill>
        </p:spPr>
      </p:sp>
      <p:sp>
        <p:nvSpPr>
          <p:cNvPr name="TextBox 4" id="4"/>
          <p:cNvSpPr txBox="true"/>
          <p:nvPr/>
        </p:nvSpPr>
        <p:spPr>
          <a:xfrm rot="0">
            <a:off x="1400547" y="3853608"/>
            <a:ext cx="8680778" cy="8842593"/>
          </a:xfrm>
          <a:prstGeom prst="rect">
            <a:avLst/>
          </a:prstGeom>
        </p:spPr>
        <p:txBody>
          <a:bodyPr anchor="t" rtlCol="false" tIns="0" lIns="0" bIns="0" rIns="0">
            <a:spAutoFit/>
          </a:bodyPr>
          <a:lstStyle/>
          <a:p>
            <a:pPr algn="just">
              <a:lnSpc>
                <a:spcPts val="4653"/>
              </a:lnSpc>
            </a:pPr>
            <a:r>
              <a:rPr lang="en-US" sz="3102" spc="-9">
                <a:solidFill>
                  <a:srgbClr val="000000"/>
                </a:solidFill>
                <a:latin typeface="Alice"/>
                <a:ea typeface="Alice"/>
                <a:cs typeface="Alice"/>
                <a:sym typeface="Alice"/>
              </a:rPr>
              <a:t>Professional</a:t>
            </a:r>
            <a:r>
              <a:rPr lang="en-US" sz="3102" spc="-9">
                <a:solidFill>
                  <a:srgbClr val="000000"/>
                </a:solidFill>
                <a:latin typeface="Alice"/>
                <a:ea typeface="Alice"/>
                <a:cs typeface="Alice"/>
                <a:sym typeface="Alice"/>
              </a:rPr>
              <a:t> cash logistics services make growth easier. Pickup schedules can grow along with the business. Reporting stays organized, and cash continues moving through the same reliable process. Business owners gain confidence because cash handling stays simple, even as daily business becomes busier.</a:t>
            </a:r>
          </a:p>
          <a:p>
            <a:pPr algn="just">
              <a:lnSpc>
                <a:spcPts val="4653"/>
              </a:lnSpc>
            </a:pPr>
          </a:p>
          <a:p>
            <a:pPr algn="just">
              <a:lnSpc>
                <a:spcPts val="4653"/>
              </a:lnSpc>
            </a:pPr>
          </a:p>
          <a:p>
            <a:pPr algn="just">
              <a:lnSpc>
                <a:spcPts val="4653"/>
              </a:lnSpc>
            </a:pPr>
          </a:p>
          <a:p>
            <a:pPr algn="just">
              <a:lnSpc>
                <a:spcPts val="4653"/>
              </a:lnSpc>
            </a:pPr>
          </a:p>
          <a:p>
            <a:pPr algn="just">
              <a:lnSpc>
                <a:spcPts val="4653"/>
              </a:lnSpc>
            </a:pPr>
          </a:p>
          <a:p>
            <a:pPr algn="just">
              <a:lnSpc>
                <a:spcPts val="4653"/>
              </a:lnSpc>
            </a:pPr>
          </a:p>
          <a:p>
            <a:pPr algn="just">
              <a:lnSpc>
                <a:spcPts val="4653"/>
              </a:lnSpc>
            </a:pPr>
          </a:p>
          <a:p>
            <a:pPr algn="just">
              <a:lnSpc>
                <a:spcPts val="4653"/>
              </a:lnSpc>
            </a:pPr>
          </a:p>
        </p:txBody>
      </p:sp>
      <p:sp>
        <p:nvSpPr>
          <p:cNvPr name="TextBox 5" id="5"/>
          <p:cNvSpPr txBox="true"/>
          <p:nvPr/>
        </p:nvSpPr>
        <p:spPr>
          <a:xfrm rot="0">
            <a:off x="1062085" y="942975"/>
            <a:ext cx="15425307" cy="1801495"/>
          </a:xfrm>
          <a:prstGeom prst="rect">
            <a:avLst/>
          </a:prstGeom>
        </p:spPr>
        <p:txBody>
          <a:bodyPr anchor="t" rtlCol="false" tIns="0" lIns="0" bIns="0" rIns="0">
            <a:spAutoFit/>
          </a:bodyPr>
          <a:lstStyle/>
          <a:p>
            <a:pPr algn="ctr">
              <a:lnSpc>
                <a:spcPts val="7279"/>
              </a:lnSpc>
            </a:pPr>
            <a:r>
              <a:rPr lang="en-US" sz="5199" spc="-15">
                <a:solidFill>
                  <a:srgbClr val="2D2D2D"/>
                </a:solidFill>
                <a:latin typeface="Alike Bold"/>
                <a:ea typeface="Alike Bold"/>
                <a:cs typeface="Alike Bold"/>
                <a:sym typeface="Alike Bold"/>
              </a:rPr>
              <a:t>Better Cash Logistics Help Businesses Grow</a:t>
            </a:r>
          </a:p>
          <a:p>
            <a:pPr algn="ctr">
              <a:lnSpc>
                <a:spcPts val="7279"/>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A96227"/>
        </a:solidFill>
      </p:bgPr>
    </p:bg>
    <p:spTree>
      <p:nvGrpSpPr>
        <p:cNvPr id="1" name=""/>
        <p:cNvGrpSpPr/>
        <p:nvPr/>
      </p:nvGrpSpPr>
      <p:grpSpPr>
        <a:xfrm>
          <a:off x="0" y="0"/>
          <a:ext cx="0" cy="0"/>
          <a:chOff x="0" y="0"/>
          <a:chExt cx="0" cy="0"/>
        </a:xfrm>
      </p:grpSpPr>
      <p:sp>
        <p:nvSpPr>
          <p:cNvPr name="Freeform 2" id="2"/>
          <p:cNvSpPr/>
          <p:nvPr/>
        </p:nvSpPr>
        <p:spPr>
          <a:xfrm flipH="false" flipV="false" rot="0">
            <a:off x="0" y="-44044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TextBox 3" id="3"/>
          <p:cNvSpPr txBox="true"/>
          <p:nvPr/>
        </p:nvSpPr>
        <p:spPr>
          <a:xfrm rot="0">
            <a:off x="3745754" y="3283909"/>
            <a:ext cx="10796491" cy="7774616"/>
          </a:xfrm>
          <a:prstGeom prst="rect">
            <a:avLst/>
          </a:prstGeom>
        </p:spPr>
        <p:txBody>
          <a:bodyPr anchor="t" rtlCol="false" tIns="0" lIns="0" bIns="0" rIns="0">
            <a:spAutoFit/>
          </a:bodyPr>
          <a:lstStyle/>
          <a:p>
            <a:pPr algn="just">
              <a:lnSpc>
                <a:spcPts val="4787"/>
              </a:lnSpc>
            </a:pPr>
            <a:r>
              <a:rPr lang="en-US" sz="3191" spc="-9">
                <a:solidFill>
                  <a:srgbClr val="000000"/>
                </a:solidFill>
                <a:latin typeface="Alice"/>
                <a:ea typeface="Alice"/>
                <a:cs typeface="Alice"/>
                <a:sym typeface="Alice"/>
              </a:rPr>
              <a:t>Sectr</a:t>
            </a:r>
            <a:r>
              <a:rPr lang="en-US" sz="3191" spc="-9">
                <a:solidFill>
                  <a:srgbClr val="000000"/>
                </a:solidFill>
                <a:latin typeface="Alice"/>
                <a:ea typeface="Alice"/>
                <a:cs typeface="Alice"/>
                <a:sym typeface="Alice"/>
              </a:rPr>
              <a:t>an Security helps businesses simplify cash handling with dependable cash logistics solutions. The company provides secure armored transportation, professional cash processing, and trusted vault services that fit daily business needs. Every service is designed to help businesses save time, stay organized, and keep cash moving safely from one step to the next.</a:t>
            </a:r>
          </a:p>
          <a:p>
            <a:pPr algn="just">
              <a:lnSpc>
                <a:spcPts val="4787"/>
              </a:lnSpc>
            </a:pPr>
          </a:p>
          <a:p>
            <a:pPr algn="just">
              <a:lnSpc>
                <a:spcPts val="4787"/>
              </a:lnSpc>
            </a:pPr>
          </a:p>
          <a:p>
            <a:pPr algn="just">
              <a:lnSpc>
                <a:spcPts val="4787"/>
              </a:lnSpc>
            </a:pPr>
          </a:p>
          <a:p>
            <a:pPr algn="just">
              <a:lnSpc>
                <a:spcPts val="4787"/>
              </a:lnSpc>
            </a:pPr>
          </a:p>
          <a:p>
            <a:pPr algn="just">
              <a:lnSpc>
                <a:spcPts val="4787"/>
              </a:lnSpc>
            </a:pPr>
          </a:p>
          <a:p>
            <a:pPr algn="just">
              <a:lnSpc>
                <a:spcPts val="4787"/>
              </a:lnSpc>
            </a:pPr>
          </a:p>
        </p:txBody>
      </p:sp>
      <p:sp>
        <p:nvSpPr>
          <p:cNvPr name="TextBox 4" id="4"/>
          <p:cNvSpPr txBox="true"/>
          <p:nvPr/>
        </p:nvSpPr>
        <p:spPr>
          <a:xfrm rot="0">
            <a:off x="1253900" y="547069"/>
            <a:ext cx="15788496" cy="877570"/>
          </a:xfrm>
          <a:prstGeom prst="rect">
            <a:avLst/>
          </a:prstGeom>
        </p:spPr>
        <p:txBody>
          <a:bodyPr anchor="t" rtlCol="false" tIns="0" lIns="0" bIns="0" rIns="0">
            <a:spAutoFit/>
          </a:bodyPr>
          <a:lstStyle/>
          <a:p>
            <a:pPr algn="ctr">
              <a:lnSpc>
                <a:spcPts val="7279"/>
              </a:lnSpc>
            </a:pPr>
            <a:r>
              <a:rPr lang="en-US" sz="5199" spc="-15">
                <a:solidFill>
                  <a:srgbClr val="2D2D2D"/>
                </a:solidFill>
                <a:latin typeface="Alike Bold"/>
                <a:ea typeface="Alike Bold"/>
                <a:cs typeface="Alike Bold"/>
                <a:sym typeface="Alike Bold"/>
              </a:rPr>
              <a:t>Bottom Line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A96227"/>
        </a:solidFill>
      </p:bgPr>
    </p:bg>
    <p:spTree>
      <p:nvGrpSpPr>
        <p:cNvPr id="1" name=""/>
        <p:cNvGrpSpPr/>
        <p:nvPr/>
      </p:nvGrpSpPr>
      <p:grpSpPr>
        <a:xfrm>
          <a:off x="0" y="0"/>
          <a:ext cx="0" cy="0"/>
          <a:chOff x="0" y="0"/>
          <a:chExt cx="0" cy="0"/>
        </a:xfrm>
      </p:grpSpPr>
      <p:sp>
        <p:nvSpPr>
          <p:cNvPr name="Freeform 2" id="2"/>
          <p:cNvSpPr/>
          <p:nvPr/>
        </p:nvSpPr>
        <p:spPr>
          <a:xfrm flipH="false" flipV="false" rot="0">
            <a:off x="0" y="1763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0" y="8205720"/>
            <a:ext cx="18288000" cy="2039651"/>
          </a:xfrm>
          <a:custGeom>
            <a:avLst/>
            <a:gdLst/>
            <a:ahLst/>
            <a:cxnLst/>
            <a:rect r="r" b="b" t="t" l="l"/>
            <a:pathLst>
              <a:path h="2039651" w="18288000">
                <a:moveTo>
                  <a:pt x="0" y="0"/>
                </a:moveTo>
                <a:lnTo>
                  <a:pt x="18288000" y="0"/>
                </a:lnTo>
                <a:lnTo>
                  <a:pt x="18288000" y="2039651"/>
                </a:lnTo>
                <a:lnTo>
                  <a:pt x="0" y="2039651"/>
                </a:lnTo>
                <a:lnTo>
                  <a:pt x="0" y="0"/>
                </a:lnTo>
                <a:close/>
              </a:path>
            </a:pathLst>
          </a:custGeom>
          <a:blipFill>
            <a:blip r:embed="rId2"/>
            <a:stretch>
              <a:fillRect l="0" t="-420341" r="0" b="-376282"/>
            </a:stretch>
          </a:blipFill>
        </p:spPr>
      </p:sp>
      <p:sp>
        <p:nvSpPr>
          <p:cNvPr name="Freeform 4" id="4"/>
          <p:cNvSpPr/>
          <p:nvPr/>
        </p:nvSpPr>
        <p:spPr>
          <a:xfrm flipH="false" flipV="false" rot="0">
            <a:off x="5924818" y="3585178"/>
            <a:ext cx="582346" cy="582346"/>
          </a:xfrm>
          <a:custGeom>
            <a:avLst/>
            <a:gdLst/>
            <a:ahLst/>
            <a:cxnLst/>
            <a:rect r="r" b="b" t="t" l="l"/>
            <a:pathLst>
              <a:path h="582346" w="582346">
                <a:moveTo>
                  <a:pt x="0" y="0"/>
                </a:moveTo>
                <a:lnTo>
                  <a:pt x="582346" y="0"/>
                </a:lnTo>
                <a:lnTo>
                  <a:pt x="582346" y="582346"/>
                </a:lnTo>
                <a:lnTo>
                  <a:pt x="0" y="5823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5976587" y="4725497"/>
            <a:ext cx="418003" cy="836006"/>
          </a:xfrm>
          <a:custGeom>
            <a:avLst/>
            <a:gdLst/>
            <a:ahLst/>
            <a:cxnLst/>
            <a:rect r="r" b="b" t="t" l="l"/>
            <a:pathLst>
              <a:path h="836006" w="418003">
                <a:moveTo>
                  <a:pt x="0" y="0"/>
                </a:moveTo>
                <a:lnTo>
                  <a:pt x="418002" y="0"/>
                </a:lnTo>
                <a:lnTo>
                  <a:pt x="418002" y="836006"/>
                </a:lnTo>
                <a:lnTo>
                  <a:pt x="0" y="83600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5876645" y="5938141"/>
            <a:ext cx="678691" cy="678691"/>
          </a:xfrm>
          <a:custGeom>
            <a:avLst/>
            <a:gdLst/>
            <a:ahLst/>
            <a:cxnLst/>
            <a:rect r="r" b="b" t="t" l="l"/>
            <a:pathLst>
              <a:path h="678691" w="678691">
                <a:moveTo>
                  <a:pt x="0" y="0"/>
                </a:moveTo>
                <a:lnTo>
                  <a:pt x="678691" y="0"/>
                </a:lnTo>
                <a:lnTo>
                  <a:pt x="678691" y="678691"/>
                </a:lnTo>
                <a:lnTo>
                  <a:pt x="0" y="67869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5896243" y="1171575"/>
            <a:ext cx="6495514" cy="1070042"/>
          </a:xfrm>
          <a:prstGeom prst="rect">
            <a:avLst/>
          </a:prstGeom>
        </p:spPr>
        <p:txBody>
          <a:bodyPr anchor="t" rtlCol="false" tIns="0" lIns="0" bIns="0" rIns="0">
            <a:spAutoFit/>
          </a:bodyPr>
          <a:lstStyle/>
          <a:p>
            <a:pPr algn="ctr">
              <a:lnSpc>
                <a:spcPts val="8000"/>
              </a:lnSpc>
            </a:pPr>
            <a:r>
              <a:rPr lang="en-US" sz="8000">
                <a:solidFill>
                  <a:srgbClr val="000000"/>
                </a:solidFill>
                <a:latin typeface="Alike Bold"/>
                <a:ea typeface="Alike Bold"/>
                <a:cs typeface="Alike Bold"/>
                <a:sym typeface="Alike Bold"/>
              </a:rPr>
              <a:t>CONTACT US</a:t>
            </a:r>
          </a:p>
        </p:txBody>
      </p:sp>
      <p:sp>
        <p:nvSpPr>
          <p:cNvPr name="TextBox 8" id="8"/>
          <p:cNvSpPr txBox="true"/>
          <p:nvPr/>
        </p:nvSpPr>
        <p:spPr>
          <a:xfrm rot="0">
            <a:off x="7144710" y="4733601"/>
            <a:ext cx="10801840" cy="530860"/>
          </a:xfrm>
          <a:prstGeom prst="rect">
            <a:avLst/>
          </a:prstGeom>
        </p:spPr>
        <p:txBody>
          <a:bodyPr anchor="t" rtlCol="false" tIns="0" lIns="0" bIns="0" rIns="0">
            <a:spAutoFit/>
          </a:bodyPr>
          <a:lstStyle/>
          <a:p>
            <a:pPr algn="l">
              <a:lnSpc>
                <a:spcPts val="4339"/>
              </a:lnSpc>
            </a:pPr>
            <a:r>
              <a:rPr lang="en-US" sz="3099">
                <a:solidFill>
                  <a:srgbClr val="000000"/>
                </a:solidFill>
                <a:latin typeface="Alice Bold"/>
                <a:ea typeface="Alice Bold"/>
                <a:cs typeface="Alice Bold"/>
                <a:sym typeface="Alice Bold"/>
              </a:rPr>
              <a:t>P.O.Box 227267 Los Angeles, CA 90022</a:t>
            </a:r>
          </a:p>
        </p:txBody>
      </p:sp>
      <p:sp>
        <p:nvSpPr>
          <p:cNvPr name="TextBox 9" id="9"/>
          <p:cNvSpPr txBox="true"/>
          <p:nvPr/>
        </p:nvSpPr>
        <p:spPr>
          <a:xfrm rot="0">
            <a:off x="7144710" y="5976241"/>
            <a:ext cx="3073476" cy="1073785"/>
          </a:xfrm>
          <a:prstGeom prst="rect">
            <a:avLst/>
          </a:prstGeom>
        </p:spPr>
        <p:txBody>
          <a:bodyPr anchor="t" rtlCol="false" tIns="0" lIns="0" bIns="0" rIns="0">
            <a:spAutoFit/>
          </a:bodyPr>
          <a:lstStyle/>
          <a:p>
            <a:pPr algn="l">
              <a:lnSpc>
                <a:spcPts val="4339"/>
              </a:lnSpc>
            </a:pPr>
            <a:r>
              <a:rPr lang="en-US" sz="3099">
                <a:solidFill>
                  <a:srgbClr val="000000"/>
                </a:solidFill>
                <a:latin typeface="Alice Bold"/>
                <a:ea typeface="Alice Bold"/>
                <a:cs typeface="Alice Bold"/>
                <a:sym typeface="Alice Bold"/>
              </a:rPr>
              <a:t>(562)-(948)-(1446)</a:t>
            </a:r>
          </a:p>
          <a:p>
            <a:pPr algn="l">
              <a:lnSpc>
                <a:spcPts val="4339"/>
              </a:lnSpc>
            </a:pPr>
          </a:p>
        </p:txBody>
      </p:sp>
      <p:sp>
        <p:nvSpPr>
          <p:cNvPr name="TextBox 10" id="10"/>
          <p:cNvSpPr txBox="true"/>
          <p:nvPr/>
        </p:nvSpPr>
        <p:spPr>
          <a:xfrm rot="0">
            <a:off x="7144710" y="3581076"/>
            <a:ext cx="9447610" cy="547370"/>
          </a:xfrm>
          <a:prstGeom prst="rect">
            <a:avLst/>
          </a:prstGeom>
        </p:spPr>
        <p:txBody>
          <a:bodyPr anchor="t" rtlCol="false" tIns="0" lIns="0" bIns="0" rIns="0">
            <a:spAutoFit/>
          </a:bodyPr>
          <a:lstStyle/>
          <a:p>
            <a:pPr algn="l">
              <a:lnSpc>
                <a:spcPts val="4479"/>
              </a:lnSpc>
            </a:pPr>
            <a:r>
              <a:rPr lang="en-US" sz="3199">
                <a:solidFill>
                  <a:srgbClr val="000000"/>
                </a:solidFill>
                <a:latin typeface="Alice Bold"/>
                <a:ea typeface="Alice Bold"/>
                <a:cs typeface="Alice Bold"/>
                <a:sym typeface="Alice Bold"/>
                <a:hlinkClick r:id="rId9" tooltip="https://www.sectransecurity.com"/>
              </a:rPr>
              <a:t>www.sectransecurity.com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DAF5e0y3A1I</dc:identifier>
  <dcterms:modified xsi:type="dcterms:W3CDTF">2011-08-01T06:04:30Z</dcterms:modified>
  <cp:revision>1</cp:revision>
  <dc:title>How Armored Truck Security Companies Simplify Cash Logistics</dc:title>
</cp:coreProperties>
</file>