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8671" t="0" r="-38671"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3927"/>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Platforms like AWS, Microsoft Azure, and Google Cloud provide robust infrastructure, ensuring websites can handle large volumes of traffic efficiently.</a:t>
            </a:r>
          </a:p>
          <a:p>
            <a:pPr algn="ctr">
              <a:lnSpc>
                <a:spcPts val="4373"/>
              </a:lnSpc>
              <a:spcBef>
                <a:spcPct val="0"/>
              </a:spcBef>
            </a:pPr>
            <a:r>
              <a:rPr lang="en-US" sz="2733">
                <a:solidFill>
                  <a:srgbClr val="000000"/>
                </a:solidFill>
                <a:latin typeface="Canva Sans"/>
                <a:ea typeface="Canva Sans"/>
                <a:cs typeface="Canva Sans"/>
                <a:sym typeface="Canva Sans"/>
              </a:rPr>
              <a:t>Simultaneously, headless architecture has emerged as a game-changer. By decoupling the front-end and back-end, developers can deliver content across multiple platforms—websites, mobile apps, and IoT devices—without redundancy. This approach offers greater flexibility and faster development cycles.</a:t>
            </a:r>
          </a:p>
          <a:p>
            <a:pPr algn="ctr">
              <a:lnSpc>
                <a:spcPts val="4373"/>
              </a:lnSpc>
              <a:spcBef>
                <a:spcPct val="0"/>
              </a:spcBef>
            </a:pPr>
            <a:r>
              <a:rPr lang="en-US" sz="2733">
                <a:solidFill>
                  <a:srgbClr val="000000"/>
                </a:solidFill>
                <a:latin typeface="Canva Sans"/>
                <a:ea typeface="Canva Sans"/>
                <a:cs typeface="Canva Sans"/>
                <a:sym typeface="Canva Sans"/>
              </a:rPr>
              <a:t>Looking Ahead: The Future of Web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The evolution of websites is far from over. Emerging trends such as Web3, augmented reality (AR), and virtual reality (VR) promise to redefine how users interact with the web. Decentralized technologies and blockchain could lead to greater transparency and security in web development.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1559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As artificial intelligence continues to advance, we can expect even more personalized and intuitive user experiences. Low-code and no-code platforms are also set to empower more people to create sophisticated websites without extensive technical expertise.</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The journey from static to dynamic websites highlights the rapid pace of technological innovation and its impact on how we communicate and conduct business online. As websites continue to evolve, the focus remains on creating engaging, user-centric experiences that meet the needs of a digitally connected world. For businesses and developers, staying ahead of these trends is essential to thriving in the ever-changing digital landscape.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From Concept to Launch: Understanding the Complete Website Design and Development Process</a:t>
            </a:r>
          </a:p>
          <a:p>
            <a:pPr algn="ctr">
              <a:lnSpc>
                <a:spcPts val="4373"/>
              </a:lnSpc>
              <a:spcBef>
                <a:spcPct val="0"/>
              </a:spcBef>
            </a:pPr>
            <a:r>
              <a:rPr lang="en-US" sz="2733">
                <a:solidFill>
                  <a:srgbClr val="000000"/>
                </a:solidFill>
                <a:latin typeface="Canva Sans"/>
                <a:ea typeface="Canva Sans"/>
                <a:cs typeface="Canva Sans"/>
                <a:sym typeface="Canva Sans"/>
              </a:rPr>
              <a:t>Creating a website is a multifaceted journey that combines creativity, technical expertise, and strategic planning. Whether you’re building a personal blog, a corporate website, or an e-commerce platform, understanding the end-to-end process ensures a smoother path to launch. This guide breaks down the key stages of website design and development, from initial concept to going live.</a:t>
            </a:r>
          </a:p>
          <a:p>
            <a:pPr algn="ctr">
              <a:lnSpc>
                <a:spcPts val="4373"/>
              </a:lnSpc>
              <a:spcBef>
                <a:spcPct val="0"/>
              </a:spcBef>
            </a:pPr>
            <a:r>
              <a:rPr lang="en-US" sz="2733">
                <a:solidFill>
                  <a:srgbClr val="000000"/>
                </a:solidFill>
                <a:latin typeface="Canva Sans"/>
                <a:ea typeface="Canva Sans"/>
                <a:cs typeface="Canva Sans"/>
                <a:sym typeface="Canva Sans"/>
              </a:rPr>
              <a:t>1. Ideation and Conceptualization</a:t>
            </a:r>
          </a:p>
          <a:p>
            <a:pPr algn="ctr">
              <a:lnSpc>
                <a:spcPts val="4373"/>
              </a:lnSpc>
              <a:spcBef>
                <a:spcPct val="0"/>
              </a:spcBef>
            </a:pPr>
            <a:r>
              <a:rPr lang="en-US" sz="2733">
                <a:solidFill>
                  <a:srgbClr val="000000"/>
                </a:solidFill>
                <a:latin typeface="Canva Sans"/>
                <a:ea typeface="Canva Sans"/>
                <a:cs typeface="Canva Sans"/>
                <a:sym typeface="Canva Sans"/>
              </a:rPr>
              <a:t>The journey begins with a clear vision. This stage involves brainstorming and defining the purpose of the website. Key activities include:</a:t>
            </a:r>
          </a:p>
          <a:p>
            <a:pPr algn="ctr">
              <a:lnSpc>
                <a:spcPts val="4373"/>
              </a:lnSpc>
              <a:spcBef>
                <a:spcPct val="0"/>
              </a:spcBef>
            </a:pPr>
            <a:r>
              <a:rPr lang="en-US" sz="2733">
                <a:solidFill>
                  <a:srgbClr val="000000"/>
                </a:solidFill>
                <a:latin typeface="Canva Sans"/>
                <a:ea typeface="Canva Sans"/>
                <a:cs typeface="Canva Sans"/>
                <a:sym typeface="Canva Sans"/>
              </a:rPr>
              <a:t>Identifying goals: What do you want the website to achieve? Is it to inform, sell, or entertain?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65717"/>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Defining the target audience: Understanding the needs, preferences, and behaviors of your audience shapes the design and functionality.</a:t>
            </a:r>
          </a:p>
          <a:p>
            <a:pPr algn="ctr">
              <a:lnSpc>
                <a:spcPts val="3821"/>
              </a:lnSpc>
              <a:spcBef>
                <a:spcPct val="0"/>
              </a:spcBef>
            </a:pPr>
            <a:r>
              <a:rPr lang="en-US" sz="2729">
                <a:solidFill>
                  <a:srgbClr val="000000"/>
                </a:solidFill>
                <a:latin typeface="Canva Sans"/>
                <a:ea typeface="Canva Sans"/>
                <a:cs typeface="Canva Sans"/>
                <a:sym typeface="Canva Sans"/>
              </a:rPr>
              <a:t>Creating a project brief: Outline the objectives, scope, and desired features of the site.</a:t>
            </a:r>
          </a:p>
          <a:p>
            <a:pPr algn="ctr">
              <a:lnSpc>
                <a:spcPts val="3821"/>
              </a:lnSpc>
              <a:spcBef>
                <a:spcPct val="0"/>
              </a:spcBef>
            </a:pPr>
            <a:r>
              <a:rPr lang="en-US" sz="2729">
                <a:solidFill>
                  <a:srgbClr val="000000"/>
                </a:solidFill>
                <a:latin typeface="Canva Sans"/>
                <a:ea typeface="Canva Sans"/>
                <a:cs typeface="Canva Sans"/>
                <a:sym typeface="Canva Sans"/>
              </a:rPr>
              <a:t>2. Research and Planning</a:t>
            </a:r>
          </a:p>
          <a:p>
            <a:pPr algn="ctr">
              <a:lnSpc>
                <a:spcPts val="3821"/>
              </a:lnSpc>
              <a:spcBef>
                <a:spcPct val="0"/>
              </a:spcBef>
            </a:pPr>
            <a:r>
              <a:rPr lang="en-US" sz="2729">
                <a:solidFill>
                  <a:srgbClr val="000000"/>
                </a:solidFill>
                <a:latin typeface="Canva Sans"/>
                <a:ea typeface="Canva Sans"/>
                <a:cs typeface="Canva Sans"/>
                <a:sym typeface="Canva Sans"/>
              </a:rPr>
              <a:t>Comprehensive research and meticulous planning serve as the cornerstone for a successful project. During this phase:</a:t>
            </a:r>
          </a:p>
          <a:p>
            <a:pPr algn="ctr">
              <a:lnSpc>
                <a:spcPts val="3821"/>
              </a:lnSpc>
              <a:spcBef>
                <a:spcPct val="0"/>
              </a:spcBef>
            </a:pPr>
            <a:r>
              <a:rPr lang="en-US" sz="2729">
                <a:solidFill>
                  <a:srgbClr val="000000"/>
                </a:solidFill>
                <a:latin typeface="Canva Sans"/>
                <a:ea typeface="Canva Sans"/>
                <a:cs typeface="Canva Sans"/>
                <a:sym typeface="Canva Sans"/>
              </a:rPr>
              <a:t>Competitor analysis: Study similar websites to identify strengths, weaknesses, and opportunities.</a:t>
            </a:r>
          </a:p>
          <a:p>
            <a:pPr algn="ctr">
              <a:lnSpc>
                <a:spcPts val="3821"/>
              </a:lnSpc>
              <a:spcBef>
                <a:spcPct val="0"/>
              </a:spcBef>
            </a:pPr>
            <a:r>
              <a:rPr lang="en-US" sz="2729">
                <a:solidFill>
                  <a:srgbClr val="000000"/>
                </a:solidFill>
                <a:latin typeface="Canva Sans"/>
                <a:ea typeface="Canva Sans"/>
                <a:cs typeface="Canva Sans"/>
                <a:sym typeface="Canva Sans"/>
              </a:rPr>
              <a:t>Content strategy: Plan the type and structure of content, including text, images, videos, and other media.</a:t>
            </a:r>
          </a:p>
          <a:p>
            <a:pPr algn="ctr">
              <a:lnSpc>
                <a:spcPts val="3821"/>
              </a:lnSpc>
              <a:spcBef>
                <a:spcPct val="0"/>
              </a:spcBef>
            </a:pPr>
            <a:r>
              <a:rPr lang="en-US" sz="2729">
                <a:solidFill>
                  <a:srgbClr val="000000"/>
                </a:solidFill>
                <a:latin typeface="Canva Sans"/>
                <a:ea typeface="Canva Sans"/>
                <a:cs typeface="Canva Sans"/>
                <a:sym typeface="Canva Sans"/>
              </a:rPr>
              <a:t>Sitemap creation: Develop a blueprint that outlines the website’s structure and navigation.</a:t>
            </a:r>
          </a:p>
          <a:p>
            <a:pPr algn="ctr">
              <a:lnSpc>
                <a:spcPts val="3821"/>
              </a:lnSpc>
              <a:spcBef>
                <a:spcPct val="0"/>
              </a:spcBef>
            </a:pPr>
            <a:r>
              <a:rPr lang="en-US" sz="2729">
                <a:solidFill>
                  <a:srgbClr val="000000"/>
                </a:solidFill>
                <a:latin typeface="Canva Sans"/>
                <a:ea typeface="Canva Sans"/>
                <a:cs typeface="Canva Sans"/>
                <a:sym typeface="Canva Sans"/>
              </a:rPr>
              <a:t>3. Design Phase</a:t>
            </a:r>
          </a:p>
          <a:p>
            <a:pPr algn="ctr">
              <a:lnSpc>
                <a:spcPts val="3821"/>
              </a:lnSpc>
              <a:spcBef>
                <a:spcPct val="0"/>
              </a:spcBef>
            </a:pPr>
            <a:r>
              <a:rPr lang="en-US" sz="2729">
                <a:solidFill>
                  <a:srgbClr val="000000"/>
                </a:solidFill>
                <a:latin typeface="Canva Sans"/>
                <a:ea typeface="Canva Sans"/>
                <a:cs typeface="Canva Sans"/>
                <a:sym typeface="Canva Sans"/>
              </a:rPr>
              <a:t>The design phase focuses on visual aesthetics and user experience (UX). Key steps include: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44646"/>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Wireframing: Draft foundational sketches or create digital prototypes that outline the website’s layout and structure.</a:t>
            </a:r>
          </a:p>
          <a:p>
            <a:pPr algn="ctr">
              <a:lnSpc>
                <a:spcPts val="3821"/>
              </a:lnSpc>
              <a:spcBef>
                <a:spcPct val="0"/>
              </a:spcBef>
            </a:pPr>
            <a:r>
              <a:rPr lang="en-US" sz="2729">
                <a:solidFill>
                  <a:srgbClr val="000000"/>
                </a:solidFill>
                <a:latin typeface="Canva Sans"/>
                <a:ea typeface="Canva Sans"/>
                <a:cs typeface="Canva Sans"/>
                <a:sym typeface="Canva Sans"/>
              </a:rPr>
              <a:t>Prototyping: Develop interactive models to demonstrate functionality and user flow.</a:t>
            </a:r>
          </a:p>
          <a:p>
            <a:pPr algn="ctr">
              <a:lnSpc>
                <a:spcPts val="3821"/>
              </a:lnSpc>
              <a:spcBef>
                <a:spcPct val="0"/>
              </a:spcBef>
            </a:pPr>
            <a:r>
              <a:rPr lang="en-US" sz="2729">
                <a:solidFill>
                  <a:srgbClr val="000000"/>
                </a:solidFill>
                <a:latin typeface="Canva Sans"/>
                <a:ea typeface="Canva Sans"/>
                <a:cs typeface="Canva Sans"/>
                <a:sym typeface="Canva Sans"/>
              </a:rPr>
              <a:t>Visual design: Choose color schemes, typography, and imagery that align with your brand identity.</a:t>
            </a:r>
          </a:p>
          <a:p>
            <a:pPr algn="ctr">
              <a:lnSpc>
                <a:spcPts val="3821"/>
              </a:lnSpc>
              <a:spcBef>
                <a:spcPct val="0"/>
              </a:spcBef>
            </a:pPr>
            <a:r>
              <a:rPr lang="en-US" sz="2729">
                <a:solidFill>
                  <a:srgbClr val="000000"/>
                </a:solidFill>
                <a:latin typeface="Canva Sans"/>
                <a:ea typeface="Canva Sans"/>
                <a:cs typeface="Canva Sans"/>
                <a:sym typeface="Canva Sans"/>
              </a:rPr>
              <a:t>This stage often involves collaboration with stakeholders to refine and finalize the design.</a:t>
            </a:r>
          </a:p>
          <a:p>
            <a:pPr algn="ctr">
              <a:lnSpc>
                <a:spcPts val="3821"/>
              </a:lnSpc>
              <a:spcBef>
                <a:spcPct val="0"/>
              </a:spcBef>
            </a:pPr>
            <a:r>
              <a:rPr lang="en-US" sz="2729">
                <a:solidFill>
                  <a:srgbClr val="000000"/>
                </a:solidFill>
                <a:latin typeface="Canva Sans"/>
                <a:ea typeface="Canva Sans"/>
                <a:cs typeface="Canva Sans"/>
                <a:sym typeface="Canva Sans"/>
              </a:rPr>
              <a:t>4. Development Phase</a:t>
            </a:r>
          </a:p>
          <a:p>
            <a:pPr algn="ctr">
              <a:lnSpc>
                <a:spcPts val="3821"/>
              </a:lnSpc>
              <a:spcBef>
                <a:spcPct val="0"/>
              </a:spcBef>
            </a:pPr>
            <a:r>
              <a:rPr lang="en-US" sz="2729">
                <a:solidFill>
                  <a:srgbClr val="000000"/>
                </a:solidFill>
                <a:latin typeface="Canva Sans"/>
                <a:ea typeface="Canva Sans"/>
                <a:cs typeface="Canva Sans"/>
                <a:sym typeface="Canva Sans"/>
              </a:rPr>
              <a:t>Once the design is approved, the development team brings it to fruition. This phase includes:</a:t>
            </a:r>
          </a:p>
          <a:p>
            <a:pPr algn="ctr">
              <a:lnSpc>
                <a:spcPts val="3821"/>
              </a:lnSpc>
              <a:spcBef>
                <a:spcPct val="0"/>
              </a:spcBef>
            </a:pPr>
            <a:r>
              <a:rPr lang="en-US" sz="2729">
                <a:solidFill>
                  <a:srgbClr val="000000"/>
                </a:solidFill>
                <a:latin typeface="Canva Sans"/>
                <a:ea typeface="Canva Sans"/>
                <a:cs typeface="Canva Sans"/>
                <a:sym typeface="Canva Sans"/>
              </a:rPr>
              <a:t>Front-end development: Coding the website’s user interface (UI) using HTML, CSS, and JavaScript.</a:t>
            </a:r>
          </a:p>
          <a:p>
            <a:pPr algn="ctr">
              <a:lnSpc>
                <a:spcPts val="3821"/>
              </a:lnSpc>
              <a:spcBef>
                <a:spcPct val="0"/>
              </a:spcBef>
            </a:pPr>
            <a:r>
              <a:rPr lang="en-US" sz="2729">
                <a:solidFill>
                  <a:srgbClr val="000000"/>
                </a:solidFill>
                <a:latin typeface="Canva Sans"/>
                <a:ea typeface="Canva Sans"/>
                <a:cs typeface="Canva Sans"/>
                <a:sym typeface="Canva Sans"/>
              </a:rPr>
              <a:t>Back-end development involves creating the server-side functionality, which includes working with databases, APIs, and integrations.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78245"/>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Content management system (CMS): Setting up platforms like WordPress, Shopify, or custom CMS for easy content updates.</a:t>
            </a:r>
          </a:p>
          <a:p>
            <a:pPr algn="ctr">
              <a:lnSpc>
                <a:spcPts val="3821"/>
              </a:lnSpc>
              <a:spcBef>
                <a:spcPct val="0"/>
              </a:spcBef>
            </a:pPr>
            <a:r>
              <a:rPr lang="en-US" sz="2729">
                <a:solidFill>
                  <a:srgbClr val="000000"/>
                </a:solidFill>
                <a:latin typeface="Canva Sans"/>
                <a:ea typeface="Canva Sans"/>
                <a:cs typeface="Canva Sans"/>
                <a:sym typeface="Canva Sans"/>
              </a:rPr>
              <a:t>5. Testing and Quality Assurance</a:t>
            </a:r>
          </a:p>
          <a:p>
            <a:pPr algn="ctr">
              <a:lnSpc>
                <a:spcPts val="3821"/>
              </a:lnSpc>
              <a:spcBef>
                <a:spcPct val="0"/>
              </a:spcBef>
            </a:pPr>
            <a:r>
              <a:rPr lang="en-US" sz="2729">
                <a:solidFill>
                  <a:srgbClr val="000000"/>
                </a:solidFill>
                <a:latin typeface="Canva Sans"/>
                <a:ea typeface="Canva Sans"/>
                <a:cs typeface="Canva Sans"/>
                <a:sym typeface="Canva Sans"/>
              </a:rPr>
              <a:t>Before launching, the website undergoes rigorous testing to ensure optimal performance. Testing involves:</a:t>
            </a:r>
          </a:p>
          <a:p>
            <a:pPr algn="ctr">
              <a:lnSpc>
                <a:spcPts val="3821"/>
              </a:lnSpc>
              <a:spcBef>
                <a:spcPct val="0"/>
              </a:spcBef>
            </a:pPr>
            <a:r>
              <a:rPr lang="en-US" sz="2729">
                <a:solidFill>
                  <a:srgbClr val="000000"/>
                </a:solidFill>
                <a:latin typeface="Canva Sans"/>
                <a:ea typeface="Canva Sans"/>
                <a:cs typeface="Canva Sans"/>
                <a:sym typeface="Canva Sans"/>
              </a:rPr>
              <a:t>Functionality checks: Verifying forms, links, and interactive elements.</a:t>
            </a:r>
          </a:p>
          <a:p>
            <a:pPr algn="ctr">
              <a:lnSpc>
                <a:spcPts val="3821"/>
              </a:lnSpc>
              <a:spcBef>
                <a:spcPct val="0"/>
              </a:spcBef>
            </a:pPr>
            <a:r>
              <a:rPr lang="en-US" sz="2729">
                <a:solidFill>
                  <a:srgbClr val="000000"/>
                </a:solidFill>
                <a:latin typeface="Canva Sans"/>
                <a:ea typeface="Canva Sans"/>
                <a:cs typeface="Canva Sans"/>
                <a:sym typeface="Canva Sans"/>
              </a:rPr>
              <a:t>Cross-browser compatibility: Ensuring the site works seamlessly across different browsers.</a:t>
            </a:r>
          </a:p>
          <a:p>
            <a:pPr algn="ctr">
              <a:lnSpc>
                <a:spcPts val="3821"/>
              </a:lnSpc>
              <a:spcBef>
                <a:spcPct val="0"/>
              </a:spcBef>
            </a:pPr>
            <a:r>
              <a:rPr lang="en-US" sz="2729">
                <a:solidFill>
                  <a:srgbClr val="000000"/>
                </a:solidFill>
                <a:latin typeface="Canva Sans"/>
                <a:ea typeface="Canva Sans"/>
                <a:cs typeface="Canva Sans"/>
                <a:sym typeface="Canva Sans"/>
              </a:rPr>
              <a:t>Testing responsive design: optimizing for various devices and screen sizes.</a:t>
            </a:r>
          </a:p>
          <a:p>
            <a:pPr algn="ctr">
              <a:lnSpc>
                <a:spcPts val="3821"/>
              </a:lnSpc>
              <a:spcBef>
                <a:spcPct val="0"/>
              </a:spcBef>
            </a:pPr>
            <a:r>
              <a:rPr lang="en-US" sz="2729">
                <a:solidFill>
                  <a:srgbClr val="000000"/>
                </a:solidFill>
                <a:latin typeface="Canva Sans"/>
                <a:ea typeface="Canva Sans"/>
                <a:cs typeface="Canva Sans"/>
                <a:sym typeface="Canva Sans"/>
              </a:rPr>
              <a:t>Speed optimization: Reducing load times to enhance user experience and SEO.</a:t>
            </a:r>
          </a:p>
          <a:p>
            <a:pPr algn="ctr">
              <a:lnSpc>
                <a:spcPts val="3821"/>
              </a:lnSpc>
              <a:spcBef>
                <a:spcPct val="0"/>
              </a:spcBef>
            </a:pPr>
            <a:r>
              <a:rPr lang="en-US" sz="2729">
                <a:solidFill>
                  <a:srgbClr val="000000"/>
                </a:solidFill>
                <a:latin typeface="Canva Sans"/>
                <a:ea typeface="Canva Sans"/>
                <a:cs typeface="Canva Sans"/>
                <a:sym typeface="Canva Sans"/>
              </a:rPr>
              <a:t>6. Content Integration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472357" y="5086350"/>
            <a:ext cx="15343287"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With the technical aspects in place, it’s time to populate the site with content. This includes:</a:t>
            </a:r>
          </a:p>
          <a:p>
            <a:pPr algn="ctr">
              <a:lnSpc>
                <a:spcPts val="3821"/>
              </a:lnSpc>
              <a:spcBef>
                <a:spcPct val="0"/>
              </a:spcBef>
            </a:pPr>
            <a:r>
              <a:rPr lang="en-US" sz="2729">
                <a:solidFill>
                  <a:srgbClr val="000000"/>
                </a:solidFill>
                <a:latin typeface="Canva Sans"/>
                <a:ea typeface="Canva Sans"/>
                <a:cs typeface="Canva Sans"/>
                <a:sym typeface="Canva Sans"/>
              </a:rPr>
              <a:t>Uploading text, images, videos, and other media.</a:t>
            </a:r>
          </a:p>
          <a:p>
            <a:pPr algn="ctr">
              <a:lnSpc>
                <a:spcPts val="3821"/>
              </a:lnSpc>
              <a:spcBef>
                <a:spcPct val="0"/>
              </a:spcBef>
            </a:pPr>
            <a:r>
              <a:rPr lang="en-US" sz="2729">
                <a:solidFill>
                  <a:srgbClr val="000000"/>
                </a:solidFill>
                <a:latin typeface="Canva Sans"/>
                <a:ea typeface="Canva Sans"/>
                <a:cs typeface="Canva Sans"/>
                <a:sym typeface="Canva Sans"/>
              </a:rPr>
              <a:t>Ensuring content is optimized for search engine visibility (SEO).</a:t>
            </a:r>
          </a:p>
          <a:p>
            <a:pPr algn="ctr">
              <a:lnSpc>
                <a:spcPts val="3821"/>
              </a:lnSpc>
              <a:spcBef>
                <a:spcPct val="0"/>
              </a:spcBef>
            </a:pPr>
            <a:r>
              <a:rPr lang="en-US" sz="2729">
                <a:solidFill>
                  <a:srgbClr val="000000"/>
                </a:solidFill>
                <a:latin typeface="Canva Sans"/>
                <a:ea typeface="Canva Sans"/>
                <a:cs typeface="Canva Sans"/>
                <a:sym typeface="Canva Sans"/>
              </a:rPr>
              <a:t>Adding metadata, alt text for images, and internal links.</a:t>
            </a:r>
          </a:p>
          <a:p>
            <a:pPr algn="ctr">
              <a:lnSpc>
                <a:spcPts val="3821"/>
              </a:lnSpc>
              <a:spcBef>
                <a:spcPct val="0"/>
              </a:spcBef>
            </a:pPr>
            <a:r>
              <a:rPr lang="en-US" sz="2729">
                <a:solidFill>
                  <a:srgbClr val="000000"/>
                </a:solidFill>
                <a:latin typeface="Canva Sans"/>
                <a:ea typeface="Canva Sans"/>
                <a:cs typeface="Canva Sans"/>
                <a:sym typeface="Canva Sans"/>
              </a:rPr>
              <a:t>7. Launch Preparation</a:t>
            </a:r>
          </a:p>
          <a:p>
            <a:pPr algn="ctr">
              <a:lnSpc>
                <a:spcPts val="3821"/>
              </a:lnSpc>
              <a:spcBef>
                <a:spcPct val="0"/>
              </a:spcBef>
            </a:pPr>
            <a:r>
              <a:rPr lang="en-US" sz="2729">
                <a:solidFill>
                  <a:srgbClr val="000000"/>
                </a:solidFill>
                <a:latin typeface="Canva Sans"/>
                <a:ea typeface="Canva Sans"/>
                <a:cs typeface="Canva Sans"/>
                <a:sym typeface="Canva Sans"/>
              </a:rPr>
              <a:t>Before going live, finalize the website by:</a:t>
            </a:r>
          </a:p>
          <a:p>
            <a:pPr algn="ctr">
              <a:lnSpc>
                <a:spcPts val="3821"/>
              </a:lnSpc>
              <a:spcBef>
                <a:spcPct val="0"/>
              </a:spcBef>
            </a:pPr>
            <a:r>
              <a:rPr lang="en-US" sz="2729">
                <a:solidFill>
                  <a:srgbClr val="000000"/>
                </a:solidFill>
                <a:latin typeface="Canva Sans"/>
                <a:ea typeface="Canva Sans"/>
                <a:cs typeface="Canva Sans"/>
                <a:sym typeface="Canva Sans"/>
              </a:rPr>
              <a:t>Setting up hosting: Choose a reliable hosting provider and configure the domain name.</a:t>
            </a:r>
          </a:p>
          <a:p>
            <a:pPr algn="ctr">
              <a:lnSpc>
                <a:spcPts val="3821"/>
              </a:lnSpc>
              <a:spcBef>
                <a:spcPct val="0"/>
              </a:spcBef>
            </a:pPr>
            <a:r>
              <a:rPr lang="en-US" sz="2729">
                <a:solidFill>
                  <a:srgbClr val="000000"/>
                </a:solidFill>
                <a:latin typeface="Canva Sans"/>
                <a:ea typeface="Canva Sans"/>
                <a:cs typeface="Canva Sans"/>
                <a:sym typeface="Canva Sans"/>
              </a:rPr>
              <a:t>Conducting a final review: Double-check all features, content, and design elements.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55492"/>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Creating a backup: Save a copy of the final version to safeguard against data loss.</a:t>
            </a:r>
          </a:p>
          <a:p>
            <a:pPr algn="ctr">
              <a:lnSpc>
                <a:spcPts val="3821"/>
              </a:lnSpc>
              <a:spcBef>
                <a:spcPct val="0"/>
              </a:spcBef>
            </a:pPr>
            <a:r>
              <a:rPr lang="en-US" sz="2729">
                <a:solidFill>
                  <a:srgbClr val="000000"/>
                </a:solidFill>
                <a:latin typeface="Canva Sans"/>
                <a:ea typeface="Canva Sans"/>
                <a:cs typeface="Canva Sans"/>
                <a:sym typeface="Canva Sans"/>
              </a:rPr>
              <a:t>8. Launch and Post-Launch Activities</a:t>
            </a:r>
          </a:p>
          <a:p>
            <a:pPr algn="ctr">
              <a:lnSpc>
                <a:spcPts val="3821"/>
              </a:lnSpc>
              <a:spcBef>
                <a:spcPct val="0"/>
              </a:spcBef>
            </a:pPr>
            <a:r>
              <a:rPr lang="en-US" sz="2729">
                <a:solidFill>
                  <a:srgbClr val="000000"/>
                </a:solidFill>
                <a:latin typeface="Canva Sans"/>
                <a:ea typeface="Canva Sans"/>
                <a:cs typeface="Canva Sans"/>
                <a:sym typeface="Canva Sans"/>
              </a:rPr>
              <a:t>With everything in place, it’s time to launch. Post-launch activities include:</a:t>
            </a:r>
          </a:p>
          <a:p>
            <a:pPr algn="ctr">
              <a:lnSpc>
                <a:spcPts val="3821"/>
              </a:lnSpc>
              <a:spcBef>
                <a:spcPct val="0"/>
              </a:spcBef>
            </a:pPr>
            <a:r>
              <a:rPr lang="en-US" sz="2729">
                <a:solidFill>
                  <a:srgbClr val="000000"/>
                </a:solidFill>
                <a:latin typeface="Canva Sans"/>
                <a:ea typeface="Canva Sans"/>
                <a:cs typeface="Canva Sans"/>
                <a:sym typeface="Canva Sans"/>
              </a:rPr>
              <a:t>Monitoring performance: Use analytics tools to track user behavior and site metrics.</a:t>
            </a:r>
          </a:p>
          <a:p>
            <a:pPr algn="ctr">
              <a:lnSpc>
                <a:spcPts val="3821"/>
              </a:lnSpc>
              <a:spcBef>
                <a:spcPct val="0"/>
              </a:spcBef>
            </a:pPr>
            <a:r>
              <a:rPr lang="en-US" sz="2729">
                <a:solidFill>
                  <a:srgbClr val="000000"/>
                </a:solidFill>
                <a:latin typeface="Canva Sans"/>
                <a:ea typeface="Canva Sans"/>
                <a:cs typeface="Canva Sans"/>
                <a:sym typeface="Canva Sans"/>
              </a:rPr>
              <a:t>Gathering feedback: Encourage users to provide input for future improvements.</a:t>
            </a:r>
          </a:p>
          <a:p>
            <a:pPr algn="ctr">
              <a:lnSpc>
                <a:spcPts val="3821"/>
              </a:lnSpc>
              <a:spcBef>
                <a:spcPct val="0"/>
              </a:spcBef>
            </a:pPr>
            <a:r>
              <a:rPr lang="en-US" sz="2729">
                <a:solidFill>
                  <a:srgbClr val="000000"/>
                </a:solidFill>
                <a:latin typeface="Canva Sans"/>
                <a:ea typeface="Canva Sans"/>
                <a:cs typeface="Canva Sans"/>
                <a:sym typeface="Canva Sans"/>
              </a:rPr>
              <a:t>Ongoing maintenance: Regularly update content, fix bugs, and implement security measures.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Website design and development is a collaborative and iterative process that demands thoughtful planning and execution. By following these steps, you can create a website that not only meets your objectives but also provides a seamless experience for your audience. Remember, a successful website doesn’t end at launch—continuous updates and improvements are key to staying relevant in the ever-evolving digital landscape.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37587" t="0" r="-37587"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5834" y="289405"/>
            <a:ext cx="14426113" cy="7163574"/>
          </a:xfrm>
          <a:custGeom>
            <a:avLst/>
            <a:gdLst/>
            <a:ahLst/>
            <a:cxnLst/>
            <a:rect r="r" b="b" t="t" l="l"/>
            <a:pathLst>
              <a:path h="7163574" w="14426113">
                <a:moveTo>
                  <a:pt x="0" y="0"/>
                </a:moveTo>
                <a:lnTo>
                  <a:pt x="14426113" y="0"/>
                </a:lnTo>
                <a:lnTo>
                  <a:pt x="14426113" y="7163574"/>
                </a:lnTo>
                <a:lnTo>
                  <a:pt x="0" y="7163574"/>
                </a:lnTo>
                <a:lnTo>
                  <a:pt x="0" y="0"/>
                </a:lnTo>
                <a:close/>
              </a:path>
            </a:pathLst>
          </a:custGeom>
          <a:blipFill>
            <a:blip r:embed="rId2"/>
            <a:stretch>
              <a:fillRect l="-1088" t="-21089" r="-1088" b="0"/>
            </a:stretch>
          </a:blipFill>
        </p:spPr>
      </p:sp>
      <p:sp>
        <p:nvSpPr>
          <p:cNvPr name="TextBox 3" id="3"/>
          <p:cNvSpPr txBox="true"/>
          <p:nvPr/>
        </p:nvSpPr>
        <p:spPr>
          <a:xfrm rot="0">
            <a:off x="0" y="8749473"/>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From Static to Dynamic: The Evolution of Website Design and Development in the Digital Era</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61155" y="231768"/>
            <a:ext cx="14228785" cy="7192511"/>
          </a:xfrm>
          <a:custGeom>
            <a:avLst/>
            <a:gdLst/>
            <a:ahLst/>
            <a:cxnLst/>
            <a:rect r="r" b="b" t="t" l="l"/>
            <a:pathLst>
              <a:path h="7192511" w="14228785">
                <a:moveTo>
                  <a:pt x="0" y="0"/>
                </a:moveTo>
                <a:lnTo>
                  <a:pt x="14228785" y="0"/>
                </a:lnTo>
                <a:lnTo>
                  <a:pt x="14228785" y="7192511"/>
                </a:lnTo>
                <a:lnTo>
                  <a:pt x="0" y="7192511"/>
                </a:lnTo>
                <a:lnTo>
                  <a:pt x="0" y="0"/>
                </a:lnTo>
                <a:close/>
              </a:path>
            </a:pathLst>
          </a:custGeom>
          <a:blipFill>
            <a:blip r:embed="rId2"/>
            <a:stretch>
              <a:fillRect l="0" t="-10822" r="0" b="-8627"/>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the early days of the internet, websites were little more than static pages, simple in design and functionality.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44551" y="315203"/>
            <a:ext cx="14340922" cy="6683617"/>
          </a:xfrm>
          <a:custGeom>
            <a:avLst/>
            <a:gdLst/>
            <a:ahLst/>
            <a:cxnLst/>
            <a:rect r="r" b="b" t="t" l="l"/>
            <a:pathLst>
              <a:path h="6683617" w="14340922">
                <a:moveTo>
                  <a:pt x="0" y="0"/>
                </a:moveTo>
                <a:lnTo>
                  <a:pt x="14340922" y="0"/>
                </a:lnTo>
                <a:lnTo>
                  <a:pt x="14340922" y="6683617"/>
                </a:lnTo>
                <a:lnTo>
                  <a:pt x="0" y="6683617"/>
                </a:lnTo>
                <a:lnTo>
                  <a:pt x="0" y="0"/>
                </a:lnTo>
                <a:close/>
              </a:path>
            </a:pathLst>
          </a:custGeom>
          <a:blipFill>
            <a:blip r:embed="rId2"/>
            <a:stretch>
              <a:fillRect l="0" t="-30259" r="0" b="-12545"/>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They served as digital brochures, offering basic information without much interaction.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5694" y="268659"/>
            <a:ext cx="14426016" cy="5908491"/>
          </a:xfrm>
          <a:custGeom>
            <a:avLst/>
            <a:gdLst/>
            <a:ahLst/>
            <a:cxnLst/>
            <a:rect r="r" b="b" t="t" l="l"/>
            <a:pathLst>
              <a:path h="5908491" w="14426016">
                <a:moveTo>
                  <a:pt x="0" y="0"/>
                </a:moveTo>
                <a:lnTo>
                  <a:pt x="14426016" y="0"/>
                </a:lnTo>
                <a:lnTo>
                  <a:pt x="14426016" y="5908491"/>
                </a:lnTo>
                <a:lnTo>
                  <a:pt x="0" y="5908491"/>
                </a:lnTo>
                <a:lnTo>
                  <a:pt x="0" y="0"/>
                </a:lnTo>
                <a:close/>
              </a:path>
            </a:pathLst>
          </a:custGeom>
          <a:blipFill>
            <a:blip r:embed="rId2"/>
            <a:stretch>
              <a:fillRect l="-4894" t="-4877" r="-4894"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Fast forward to today, and websites have become dynamic, interactive, and essential tools for businesses and individuals alike.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666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transformation has been driven by technological advancements, evolving user expectations, and the growing importance of digital presence. Let's explore the journey from static to dynamic websites and what it means for the future of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The Era of Static Websites</a:t>
            </a:r>
          </a:p>
          <a:p>
            <a:pPr algn="ctr">
              <a:lnSpc>
                <a:spcPts val="4373"/>
              </a:lnSpc>
              <a:spcBef>
                <a:spcPct val="0"/>
              </a:spcBef>
            </a:pPr>
            <a:r>
              <a:rPr lang="en-US" sz="2733">
                <a:solidFill>
                  <a:srgbClr val="000000"/>
                </a:solidFill>
                <a:latin typeface="Canva Sans"/>
                <a:ea typeface="Canva Sans"/>
                <a:cs typeface="Canva Sans"/>
                <a:sym typeface="Canva Sans"/>
              </a:rPr>
              <a:t>Static websites were the norm in the early 1990s. Built using HTML and CSS, these sites were straightforward to create but had significant limitations. They lacked interactivity and were labor-intensive to update, as each change required manual coding. Despite these drawbacks, static websites laid the foundation for the web, providing a starting point for businesses to establish an online presence.</a:t>
            </a:r>
          </a:p>
          <a:p>
            <a:pPr algn="ctr">
              <a:lnSpc>
                <a:spcPts val="4373"/>
              </a:lnSpc>
              <a:spcBef>
                <a:spcPct val="0"/>
              </a:spcBef>
            </a:pPr>
            <a:r>
              <a:rPr lang="en-US" sz="2733">
                <a:solidFill>
                  <a:srgbClr val="000000"/>
                </a:solidFill>
                <a:latin typeface="Canva Sans"/>
                <a:ea typeface="Canva Sans"/>
                <a:cs typeface="Canva Sans"/>
                <a:sym typeface="Canva Sans"/>
              </a:rPr>
              <a:t>The Shift Toward Dynamic Content</a:t>
            </a:r>
          </a:p>
          <a:p>
            <a:pPr algn="ctr">
              <a:lnSpc>
                <a:spcPts val="4373"/>
              </a:lnSpc>
              <a:spcBef>
                <a:spcPct val="0"/>
              </a:spcBef>
            </a:pPr>
            <a:r>
              <a:rPr lang="en-US" sz="2733">
                <a:solidFill>
                  <a:srgbClr val="000000"/>
                </a:solidFill>
                <a:latin typeface="Canva Sans"/>
                <a:ea typeface="Canva Sans"/>
                <a:cs typeface="Canva Sans"/>
                <a:sym typeface="Canva Sans"/>
              </a:rPr>
              <a:t>The late 1990s and early 2000s marked a significant turning point with the rise of dynamic websites.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48689"/>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Unlike their static predecessors, dynamic websites utilized server-side scripting languages like PHP, ASP, and later, Python and Ruby. These technologies allowed content to be generated dynamically based on user inputs or database queries, making websites more engaging and functional.</a:t>
            </a:r>
          </a:p>
          <a:p>
            <a:pPr algn="ctr">
              <a:lnSpc>
                <a:spcPts val="4373"/>
              </a:lnSpc>
              <a:spcBef>
                <a:spcPct val="0"/>
              </a:spcBef>
            </a:pPr>
            <a:r>
              <a:rPr lang="en-US" sz="2733">
                <a:solidFill>
                  <a:srgbClr val="000000"/>
                </a:solidFill>
                <a:latin typeface="Canva Sans"/>
                <a:ea typeface="Canva Sans"/>
                <a:cs typeface="Canva Sans"/>
                <a:sym typeface="Canva Sans"/>
              </a:rPr>
              <a:t>Dynamic websites introduced features such as:</a:t>
            </a:r>
          </a:p>
          <a:p>
            <a:pPr algn="ctr">
              <a:lnSpc>
                <a:spcPts val="4373"/>
              </a:lnSpc>
              <a:spcBef>
                <a:spcPct val="0"/>
              </a:spcBef>
            </a:pPr>
            <a:r>
              <a:rPr lang="en-US" sz="2733">
                <a:solidFill>
                  <a:srgbClr val="000000"/>
                </a:solidFill>
                <a:latin typeface="Canva Sans"/>
                <a:ea typeface="Canva Sans"/>
                <a:cs typeface="Canva Sans"/>
                <a:sym typeface="Canva Sans"/>
              </a:rPr>
              <a:t>User accounts and personalized content</a:t>
            </a:r>
          </a:p>
          <a:p>
            <a:pPr algn="ctr">
              <a:lnSpc>
                <a:spcPts val="4373"/>
              </a:lnSpc>
              <a:spcBef>
                <a:spcPct val="0"/>
              </a:spcBef>
            </a:pPr>
            <a:r>
              <a:rPr lang="en-US" sz="2733">
                <a:solidFill>
                  <a:srgbClr val="000000"/>
                </a:solidFill>
                <a:latin typeface="Canva Sans"/>
                <a:ea typeface="Canva Sans"/>
                <a:cs typeface="Canva Sans"/>
                <a:sym typeface="Canva Sans"/>
              </a:rPr>
              <a:t>E-commerce functionality</a:t>
            </a:r>
          </a:p>
          <a:p>
            <a:pPr algn="ctr">
              <a:lnSpc>
                <a:spcPts val="4373"/>
              </a:lnSpc>
              <a:spcBef>
                <a:spcPct val="0"/>
              </a:spcBef>
            </a:pPr>
            <a:r>
              <a:rPr lang="en-US" sz="2733">
                <a:solidFill>
                  <a:srgbClr val="000000"/>
                </a:solidFill>
                <a:latin typeface="Canva Sans"/>
                <a:ea typeface="Canva Sans"/>
                <a:cs typeface="Canva Sans"/>
                <a:sym typeface="Canva Sans"/>
              </a:rPr>
              <a:t>Real-time updates and notifications</a:t>
            </a:r>
          </a:p>
          <a:p>
            <a:pPr algn="ctr">
              <a:lnSpc>
                <a:spcPts val="4373"/>
              </a:lnSpc>
              <a:spcBef>
                <a:spcPct val="0"/>
              </a:spcBef>
            </a:pPr>
            <a:r>
              <a:rPr lang="en-US" sz="2733">
                <a:solidFill>
                  <a:srgbClr val="000000"/>
                </a:solidFill>
                <a:latin typeface="Canva Sans"/>
                <a:ea typeface="Canva Sans"/>
                <a:cs typeface="Canva Sans"/>
                <a:sym typeface="Canva Sans"/>
              </a:rPr>
              <a:t>Interactive forms and feedback mechanisms</a:t>
            </a:r>
          </a:p>
          <a:p>
            <a:pPr algn="ctr">
              <a:lnSpc>
                <a:spcPts val="4373"/>
              </a:lnSpc>
              <a:spcBef>
                <a:spcPct val="0"/>
              </a:spcBef>
            </a:pPr>
            <a:r>
              <a:rPr lang="en-US" sz="2733">
                <a:solidFill>
                  <a:srgbClr val="000000"/>
                </a:solidFill>
                <a:latin typeface="Canva Sans"/>
                <a:ea typeface="Canva Sans"/>
                <a:cs typeface="Canva Sans"/>
                <a:sym typeface="Canva Sans"/>
              </a:rPr>
              <a:t>The Rise of Content Management Systems (CMS)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38212"/>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With the growing complexity of websites, content management systems like WordPress, Joomla, and Drupal emerged to simplify the process. CMS platforms enabled non-technical users to manage content and design without extensive coding knowledge. This democratization of website management fueled the growth of blogs, online stores, and portfolio sites.</a:t>
            </a:r>
          </a:p>
          <a:p>
            <a:pPr algn="ctr">
              <a:lnSpc>
                <a:spcPts val="4373"/>
              </a:lnSpc>
              <a:spcBef>
                <a:spcPct val="0"/>
              </a:spcBef>
            </a:pPr>
            <a:r>
              <a:rPr lang="en-US" sz="2733">
                <a:solidFill>
                  <a:srgbClr val="000000"/>
                </a:solidFill>
                <a:latin typeface="Canva Sans"/>
                <a:ea typeface="Canva Sans"/>
                <a:cs typeface="Canva Sans"/>
                <a:sym typeface="Canva Sans"/>
              </a:rPr>
              <a:t>Responsive Design and Mobile Optimization</a:t>
            </a:r>
          </a:p>
          <a:p>
            <a:pPr algn="ctr">
              <a:lnSpc>
                <a:spcPts val="4373"/>
              </a:lnSpc>
              <a:spcBef>
                <a:spcPct val="0"/>
              </a:spcBef>
            </a:pPr>
            <a:r>
              <a:rPr lang="en-US" sz="2733">
                <a:solidFill>
                  <a:srgbClr val="000000"/>
                </a:solidFill>
                <a:latin typeface="Canva Sans"/>
                <a:ea typeface="Canva Sans"/>
                <a:cs typeface="Canva Sans"/>
                <a:sym typeface="Canva Sans"/>
              </a:rPr>
              <a:t>As smartphones became ubiquitous, the need for mobile-friendly websites surged. Responsive design, introduced in the early 2010s, revolutionized web development by ensuring websites adapt seamlessly to different screen sizes and devices. This innovation enhanced user experience and became a critical factor for search engine optimization (SEO).</a:t>
            </a:r>
          </a:p>
          <a:p>
            <a:pPr algn="ctr">
              <a:lnSpc>
                <a:spcPts val="4373"/>
              </a:lnSpc>
              <a:spcBef>
                <a:spcPct val="0"/>
              </a:spcBef>
            </a:pPr>
            <a:r>
              <a:rPr lang="en-US" sz="2733">
                <a:solidFill>
                  <a:srgbClr val="000000"/>
                </a:solidFill>
                <a:latin typeface="Canva Sans"/>
                <a:ea typeface="Canva Sans"/>
                <a:cs typeface="Canva Sans"/>
                <a:sym typeface="Canva Sans"/>
              </a:rPr>
              <a:t>The Age of Dynamic Interactivity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Modern websites are more than just digital storefronts; they are platforms for engagement and interaction. Technologies such as JavaScript frameworks (e.g., React, Angular, and Vue.js) and APIs have enabled developers to create highly interactive and fast-loading applications. Features like live chat, interactive dashboards, and personalized user experiences have become standard.</a:t>
            </a:r>
          </a:p>
          <a:p>
            <a:pPr algn="ctr">
              <a:lnSpc>
                <a:spcPts val="4373"/>
              </a:lnSpc>
              <a:spcBef>
                <a:spcPct val="0"/>
              </a:spcBef>
            </a:pPr>
            <a:r>
              <a:rPr lang="en-US" sz="2733">
                <a:solidFill>
                  <a:srgbClr val="000000"/>
                </a:solidFill>
                <a:latin typeface="Canva Sans"/>
                <a:ea typeface="Canva Sans"/>
                <a:cs typeface="Canva Sans"/>
                <a:sym typeface="Canva Sans"/>
              </a:rPr>
              <a:t>Additionally, advancements in artificial intelligence (AI) and machine learning have made websites smarter. AI-powered chatbots, predictive analytics, and recommendation engines are now integral to many businesses' digital strategies.</a:t>
            </a:r>
          </a:p>
          <a:p>
            <a:pPr algn="ctr">
              <a:lnSpc>
                <a:spcPts val="4373"/>
              </a:lnSpc>
              <a:spcBef>
                <a:spcPct val="0"/>
              </a:spcBef>
            </a:pPr>
            <a:r>
              <a:rPr lang="en-US" sz="2733">
                <a:solidFill>
                  <a:srgbClr val="000000"/>
                </a:solidFill>
                <a:latin typeface="Canva Sans"/>
                <a:ea typeface="Canva Sans"/>
                <a:cs typeface="Canva Sans"/>
                <a:sym typeface="Canva Sans"/>
              </a:rPr>
              <a:t>The Role of Cloud Computing and Headless Architecture</a:t>
            </a:r>
          </a:p>
          <a:p>
            <a:pPr algn="ctr">
              <a:lnSpc>
                <a:spcPts val="4373"/>
              </a:lnSpc>
              <a:spcBef>
                <a:spcPct val="0"/>
              </a:spcBef>
            </a:pPr>
            <a:r>
              <a:rPr lang="en-US" sz="2733">
                <a:solidFill>
                  <a:srgbClr val="000000"/>
                </a:solidFill>
                <a:latin typeface="Canva Sans"/>
                <a:ea typeface="Canva Sans"/>
                <a:cs typeface="Canva Sans"/>
                <a:sym typeface="Canva Sans"/>
              </a:rPr>
              <a:t>Cloud computing has transformed how websites are hosted and scaled.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DAGbKaXNQ_Q</dc:identifier>
  <dcterms:modified xsi:type="dcterms:W3CDTF">2011-08-01T06:04:30Z</dcterms:modified>
  <cp:revision>1</cp:revision>
  <dc:title>From Static to Dynamic: The Evolution of Website Design and Development in the Digital Era</dc:title>
</cp:coreProperties>
</file>