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x="18288000" cy="10287000"/>
  <p:notesSz cx="6858000" cy="9144000"/>
  <p:embeddedFontLst>
    <p:embeddedFont>
      <p:font typeface="Canva Sans Bold" charset="1" panose="020B0803030501040103"/>
      <p:regular r:id="rId26"/>
    </p:embeddedFont>
    <p:embeddedFont>
      <p:font typeface="Canva Sans" charset="1" panose="020B0503030501040103"/>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fonts/font26.fntdata" Type="http://schemas.openxmlformats.org/officeDocument/2006/relationships/font"/><Relationship Id="rId27" Target="fonts/font27.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46381" t="0" r="-46381"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69641"/>
            <a:ext cx="18288000" cy="43759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Why Quality Costs More</a:t>
            </a:r>
          </a:p>
          <a:p>
            <a:pPr algn="ctr">
              <a:lnSpc>
                <a:spcPts val="4373"/>
              </a:lnSpc>
              <a:spcBef>
                <a:spcPct val="0"/>
              </a:spcBef>
            </a:pPr>
            <a:r>
              <a:rPr lang="en-US" sz="2733">
                <a:solidFill>
                  <a:srgbClr val="000000"/>
                </a:solidFill>
                <a:latin typeface="Canva Sans"/>
                <a:ea typeface="Canva Sans"/>
                <a:cs typeface="Canva Sans"/>
                <a:sym typeface="Canva Sans"/>
              </a:rPr>
              <a:t>The higher price tag of a premium website design and development company reflects the level of effort, expertise, and resources involved. This includes:</a:t>
            </a:r>
          </a:p>
          <a:p>
            <a:pPr algn="ctr">
              <a:lnSpc>
                <a:spcPts val="4373"/>
              </a:lnSpc>
              <a:spcBef>
                <a:spcPct val="0"/>
              </a:spcBef>
            </a:pPr>
            <a:r>
              <a:rPr lang="en-US" sz="2733">
                <a:solidFill>
                  <a:srgbClr val="000000"/>
                </a:solidFill>
                <a:latin typeface="Canva Sans"/>
                <a:ea typeface="Canva Sans"/>
                <a:cs typeface="Canva Sans"/>
                <a:sym typeface="Canva Sans"/>
              </a:rPr>
              <a:t>Comprehensive Research: Understanding your market, competitors, and audience to inform the design and development process.</a:t>
            </a:r>
          </a:p>
          <a:p>
            <a:pPr algn="ctr">
              <a:lnSpc>
                <a:spcPts val="4373"/>
              </a:lnSpc>
              <a:spcBef>
                <a:spcPct val="0"/>
              </a:spcBef>
            </a:pPr>
            <a:r>
              <a:rPr lang="en-US" sz="2733">
                <a:solidFill>
                  <a:srgbClr val="000000"/>
                </a:solidFill>
                <a:latin typeface="Canva Sans"/>
                <a:ea typeface="Canva Sans"/>
                <a:cs typeface="Canva Sans"/>
                <a:sym typeface="Canva Sans"/>
              </a:rPr>
              <a:t>Collaboration: Working closely with you to align the website with your brand vision and business goals.</a:t>
            </a:r>
          </a:p>
          <a:p>
            <a:pPr algn="ctr">
              <a:lnSpc>
                <a:spcPts val="4373"/>
              </a:lnSpc>
              <a:spcBef>
                <a:spcPct val="0"/>
              </a:spcBef>
            </a:pPr>
            <a:r>
              <a:rPr lang="en-US" sz="2733">
                <a:solidFill>
                  <a:srgbClr val="000000"/>
                </a:solidFill>
                <a:latin typeface="Canva Sans"/>
                <a:ea typeface="Canva Sans"/>
                <a:cs typeface="Canva Sans"/>
                <a:sym typeface="Canva Sans"/>
              </a:rPr>
              <a:t>Rigorous Testing: Ensuring the website functions seamlessly across all devices and browsers.</a:t>
            </a:r>
          </a:p>
          <a:p>
            <a:pPr algn="ctr">
              <a:lnSpc>
                <a:spcPts val="4373"/>
              </a:lnSpc>
              <a:spcBef>
                <a:spcPct val="0"/>
              </a:spcBef>
            </a:pPr>
            <a:r>
              <a:rPr lang="en-US" sz="2733">
                <a:solidFill>
                  <a:srgbClr val="000000"/>
                </a:solidFill>
                <a:latin typeface="Canva Sans"/>
                <a:ea typeface="Canva Sans"/>
                <a:cs typeface="Canva Sans"/>
                <a:sym typeface="Canva Sans"/>
              </a:rPr>
              <a:t>Long-Term Value: Creating a product that supports your business growth for years to come.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223363"/>
            <a:ext cx="18288000" cy="38235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The Bottom Line</a:t>
            </a:r>
          </a:p>
          <a:p>
            <a:pPr algn="ctr">
              <a:lnSpc>
                <a:spcPts val="4373"/>
              </a:lnSpc>
              <a:spcBef>
                <a:spcPct val="0"/>
              </a:spcBef>
            </a:pPr>
            <a:r>
              <a:rPr lang="en-US" sz="2733">
                <a:solidFill>
                  <a:srgbClr val="000000"/>
                </a:solidFill>
                <a:latin typeface="Canva Sans"/>
                <a:ea typeface="Canva Sans"/>
                <a:cs typeface="Canva Sans"/>
                <a:sym typeface="Canva Sans"/>
              </a:rPr>
              <a:t>Your website is an investment in your business’s future. While it may be tempting to cut corners, the risks of subpar quality can far outweigh the short-term savings. A top-tier website design and development company brings expertise, innovation, and a commitment to excellence that can elevate your brand and drive success.</a:t>
            </a:r>
          </a:p>
          <a:p>
            <a:pPr algn="ctr">
              <a:lnSpc>
                <a:spcPts val="4373"/>
              </a:lnSpc>
              <a:spcBef>
                <a:spcPct val="0"/>
              </a:spcBef>
            </a:pPr>
            <a:r>
              <a:rPr lang="en-US" sz="2733">
                <a:solidFill>
                  <a:srgbClr val="000000"/>
                </a:solidFill>
                <a:latin typeface="Canva Sans"/>
                <a:ea typeface="Canva Sans"/>
                <a:cs typeface="Canva Sans"/>
                <a:sym typeface="Canva Sans"/>
              </a:rPr>
              <a:t>By prioritizing quality, you’re not just paying for a website; you’re investing in a powerful tool that reflects your brand’s professionalism, enhances customer experience, and maximizes your return on investment. Remember, the cost of quality is an investment in lasting success.</a:t>
            </a:r>
          </a:p>
        </p:txBody>
      </p:sp>
      <p:sp>
        <p:nvSpPr>
          <p:cNvPr name="TextBox 3" id="3"/>
          <p:cNvSpPr txBox="true"/>
          <p:nvPr/>
        </p:nvSpPr>
        <p:spPr>
          <a:xfrm rot="0">
            <a:off x="0" y="8907330"/>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From Concept to Launch: How Our Website Design and Development Company Brings Ideas to Life</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01308"/>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digital world, having a strong online presence is essential for businesses of all sizes. At our website design and development company, we understand the significance of turning innovative ideas into functional, user-friendly websites. Our team of experts is dedicated to providing high-quality services, ensuring that each website we create not only looks amazing but also serves as a powerful tool for our clients' success.</a:t>
            </a:r>
          </a:p>
          <a:p>
            <a:pPr algn="ctr">
              <a:lnSpc>
                <a:spcPts val="4373"/>
              </a:lnSpc>
              <a:spcBef>
                <a:spcPct val="0"/>
              </a:spcBef>
            </a:pPr>
            <a:r>
              <a:rPr lang="en-US" sz="2733">
                <a:solidFill>
                  <a:srgbClr val="000000"/>
                </a:solidFill>
                <a:latin typeface="Canva Sans"/>
                <a:ea typeface="Canva Sans"/>
                <a:cs typeface="Canva Sans"/>
                <a:sym typeface="Canva Sans"/>
              </a:rPr>
              <a:t>1. Understanding Your Vision</a:t>
            </a:r>
          </a:p>
          <a:p>
            <a:pPr algn="ctr">
              <a:lnSpc>
                <a:spcPts val="4373"/>
              </a:lnSpc>
              <a:spcBef>
                <a:spcPct val="0"/>
              </a:spcBef>
            </a:pPr>
            <a:r>
              <a:rPr lang="en-US" sz="2733">
                <a:solidFill>
                  <a:srgbClr val="000000"/>
                </a:solidFill>
                <a:latin typeface="Canva Sans"/>
                <a:ea typeface="Canva Sans"/>
                <a:cs typeface="Canva Sans"/>
                <a:sym typeface="Canva Sans"/>
              </a:rPr>
              <a:t>The journey begins with understanding your brand, goals, and audience. Every project starts with a comprehensive consultation where we listen carefully to your ideas, vision, and specific requirements. Whether you're a startup or an established enterprise, our goal is to grasp the essence of your brand and ensure that the final product aligns perfectly with your expectations.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564403"/>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2. Research and Strategy</a:t>
            </a:r>
          </a:p>
          <a:p>
            <a:pPr algn="ctr">
              <a:lnSpc>
                <a:spcPts val="4373"/>
              </a:lnSpc>
              <a:spcBef>
                <a:spcPct val="0"/>
              </a:spcBef>
            </a:pPr>
            <a:r>
              <a:rPr lang="en-US" sz="2733">
                <a:solidFill>
                  <a:srgbClr val="000000"/>
                </a:solidFill>
                <a:latin typeface="Canva Sans"/>
                <a:ea typeface="Canva Sans"/>
                <a:cs typeface="Canva Sans"/>
                <a:sym typeface="Canva Sans"/>
              </a:rPr>
              <a:t>After gaining a solid understanding of your objectives, we dive into research and planning. We conduct competitor analysis, study industry trends, and identify the most effective design strategies to make sure your website stands out. This phase is crucial to define the project’s scope, establish timelines, and determine the technology stack that will best suit your needs.</a:t>
            </a:r>
          </a:p>
          <a:p>
            <a:pPr algn="ctr">
              <a:lnSpc>
                <a:spcPts val="4373"/>
              </a:lnSpc>
              <a:spcBef>
                <a:spcPct val="0"/>
              </a:spcBef>
            </a:pPr>
            <a:r>
              <a:rPr lang="en-US" sz="2733">
                <a:solidFill>
                  <a:srgbClr val="000000"/>
                </a:solidFill>
                <a:latin typeface="Canva Sans"/>
                <a:ea typeface="Canva Sans"/>
                <a:cs typeface="Canva Sans"/>
                <a:sym typeface="Canva Sans"/>
              </a:rPr>
              <a:t>3. Wireframing and Prototyping</a:t>
            </a:r>
          </a:p>
          <a:p>
            <a:pPr algn="ctr">
              <a:lnSpc>
                <a:spcPts val="4373"/>
              </a:lnSpc>
              <a:spcBef>
                <a:spcPct val="0"/>
              </a:spcBef>
            </a:pPr>
            <a:r>
              <a:rPr lang="en-US" sz="2733">
                <a:solidFill>
                  <a:srgbClr val="000000"/>
                </a:solidFill>
                <a:latin typeface="Canva Sans"/>
                <a:ea typeface="Canva Sans"/>
                <a:cs typeface="Canva Sans"/>
                <a:sym typeface="Canva Sans"/>
              </a:rPr>
              <a:t>Before diving into the actual design process, we create wireframes and prototypes that map out the layout, structure, and flow of your website. These blueprints allow us to visualize the user experience (UX) and make necessary adjustments before moving forward.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06546"/>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Wireframing helps ensure that the design is intuitive, easy to navigate, and meets your functional requirements.</a:t>
            </a:r>
          </a:p>
          <a:p>
            <a:pPr algn="ctr">
              <a:lnSpc>
                <a:spcPts val="4373"/>
              </a:lnSpc>
              <a:spcBef>
                <a:spcPct val="0"/>
              </a:spcBef>
            </a:pPr>
            <a:r>
              <a:rPr lang="en-US" sz="2733">
                <a:solidFill>
                  <a:srgbClr val="000000"/>
                </a:solidFill>
                <a:latin typeface="Canva Sans"/>
                <a:ea typeface="Canva Sans"/>
                <a:cs typeface="Canva Sans"/>
                <a:sym typeface="Canva Sans"/>
              </a:rPr>
              <a:t>4. Designing the User Interface (UI)</a:t>
            </a:r>
          </a:p>
          <a:p>
            <a:pPr algn="ctr">
              <a:lnSpc>
                <a:spcPts val="4373"/>
              </a:lnSpc>
              <a:spcBef>
                <a:spcPct val="0"/>
              </a:spcBef>
            </a:pPr>
            <a:r>
              <a:rPr lang="en-US" sz="2733">
                <a:solidFill>
                  <a:srgbClr val="000000"/>
                </a:solidFill>
                <a:latin typeface="Canva Sans"/>
                <a:ea typeface="Canva Sans"/>
                <a:cs typeface="Canva Sans"/>
                <a:sym typeface="Canva Sans"/>
              </a:rPr>
              <a:t>Once the wireframes are approved, our talented design team takes over to bring the vision to life. We focus on creating an aesthetically pleasing user interface (UI) that reflects your brand identity and resonates with your target audience. From color schemes and typography to imagery and branding, every design element is chosen carefully to create a cohesive and visually stunning website.</a:t>
            </a:r>
          </a:p>
          <a:p>
            <a:pPr algn="ctr">
              <a:lnSpc>
                <a:spcPts val="4373"/>
              </a:lnSpc>
              <a:spcBef>
                <a:spcPct val="0"/>
              </a:spcBef>
            </a:pPr>
            <a:r>
              <a:rPr lang="en-US" sz="2733">
                <a:solidFill>
                  <a:srgbClr val="000000"/>
                </a:solidFill>
                <a:latin typeface="Canva Sans"/>
                <a:ea typeface="Canva Sans"/>
                <a:cs typeface="Canva Sans"/>
                <a:sym typeface="Canva Sans"/>
              </a:rPr>
              <a:t>5. Development and Coding</a:t>
            </a:r>
          </a:p>
          <a:p>
            <a:pPr algn="ctr">
              <a:lnSpc>
                <a:spcPts val="4373"/>
              </a:lnSpc>
              <a:spcBef>
                <a:spcPct val="0"/>
              </a:spcBef>
            </a:pPr>
            <a:r>
              <a:rPr lang="en-US" sz="2733">
                <a:solidFill>
                  <a:srgbClr val="000000"/>
                </a:solidFill>
                <a:latin typeface="Canva Sans"/>
                <a:ea typeface="Canva Sans"/>
                <a:cs typeface="Canva Sans"/>
                <a:sym typeface="Canva Sans"/>
              </a:rPr>
              <a:t>With the design finalized, the development phase begins.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511784"/>
            <a:ext cx="18288000" cy="43759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Our experienced developers use cutting-edge technologies and best practices to build a responsive, secure, and scalable website. Whether it’s HTML, CSS, JavaScript, or content management systems like WordPress, we ensure that your website functions seamlessly across all devices and platforms. During this phase, we also optimize the website for speed and performance, ensuring a smooth user experience.</a:t>
            </a:r>
          </a:p>
          <a:p>
            <a:pPr algn="ctr">
              <a:lnSpc>
                <a:spcPts val="4373"/>
              </a:lnSpc>
              <a:spcBef>
                <a:spcPct val="0"/>
              </a:spcBef>
            </a:pPr>
            <a:r>
              <a:rPr lang="en-US" sz="2733">
                <a:solidFill>
                  <a:srgbClr val="000000"/>
                </a:solidFill>
                <a:latin typeface="Canva Sans"/>
                <a:ea typeface="Canva Sans"/>
                <a:cs typeface="Canva Sans"/>
                <a:sym typeface="Canva Sans"/>
              </a:rPr>
              <a:t>6. Testing and Quality Assurance</a:t>
            </a:r>
          </a:p>
          <a:p>
            <a:pPr algn="ctr">
              <a:lnSpc>
                <a:spcPts val="4373"/>
              </a:lnSpc>
              <a:spcBef>
                <a:spcPct val="0"/>
              </a:spcBef>
            </a:pPr>
            <a:r>
              <a:rPr lang="en-US" sz="2733">
                <a:solidFill>
                  <a:srgbClr val="000000"/>
                </a:solidFill>
                <a:latin typeface="Canva Sans"/>
                <a:ea typeface="Canva Sans"/>
                <a:cs typeface="Canva Sans"/>
                <a:sym typeface="Canva Sans"/>
              </a:rPr>
              <a:t>Before the site goes live, we thoroughly test it to ensure everything works as expected. Our quality assurance (QA) process includes testing the website’s functionality, performance, and security. We conduct cross-browser testing, check for broken links, optimize load times, and make sure the site is mobile-friendly.</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260436"/>
            <a:ext cx="18288000" cy="38235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 Any issues that arise are addressed promptly, ensuring the final product is flawless.</a:t>
            </a:r>
          </a:p>
          <a:p>
            <a:pPr algn="ctr">
              <a:lnSpc>
                <a:spcPts val="4373"/>
              </a:lnSpc>
              <a:spcBef>
                <a:spcPct val="0"/>
              </a:spcBef>
            </a:pPr>
            <a:r>
              <a:rPr lang="en-US" sz="2733">
                <a:solidFill>
                  <a:srgbClr val="000000"/>
                </a:solidFill>
                <a:latin typeface="Canva Sans"/>
                <a:ea typeface="Canva Sans"/>
                <a:cs typeface="Canva Sans"/>
                <a:sym typeface="Canva Sans"/>
              </a:rPr>
              <a:t>7. Launch and Deployment</a:t>
            </a:r>
          </a:p>
          <a:p>
            <a:pPr algn="ctr">
              <a:lnSpc>
                <a:spcPts val="4373"/>
              </a:lnSpc>
              <a:spcBef>
                <a:spcPct val="0"/>
              </a:spcBef>
            </a:pPr>
            <a:r>
              <a:rPr lang="en-US" sz="2733">
                <a:solidFill>
                  <a:srgbClr val="000000"/>
                </a:solidFill>
                <a:latin typeface="Canva Sans"/>
                <a:ea typeface="Canva Sans"/>
                <a:cs typeface="Canva Sans"/>
                <a:sym typeface="Canva Sans"/>
              </a:rPr>
              <a:t>Once everything is in place, we prepare for the big launch. Our team ensures that the website is deployed smoothly, making sure it is hosted securely and ready to be accessed by users worldwide. We also provide ongoing support to address any post-launch concerns and ensure the site continues to perform optimally.</a:t>
            </a:r>
          </a:p>
          <a:p>
            <a:pPr algn="ctr">
              <a:lnSpc>
                <a:spcPts val="4373"/>
              </a:lnSpc>
              <a:spcBef>
                <a:spcPct val="0"/>
              </a:spcBef>
            </a:pPr>
            <a:r>
              <a:rPr lang="en-US" sz="2733">
                <a:solidFill>
                  <a:srgbClr val="000000"/>
                </a:solidFill>
                <a:latin typeface="Canva Sans"/>
                <a:ea typeface="Canva Sans"/>
                <a:cs typeface="Canva Sans"/>
                <a:sym typeface="Canva Sans"/>
              </a:rPr>
              <a:t>8. Ongoing Maintenance and Updates</a:t>
            </a:r>
          </a:p>
          <a:p>
            <a:pPr algn="ctr">
              <a:lnSpc>
                <a:spcPts val="4373"/>
              </a:lnSpc>
              <a:spcBef>
                <a:spcPct val="0"/>
              </a:spcBef>
            </a:pPr>
            <a:r>
              <a:rPr lang="en-US" sz="2733">
                <a:solidFill>
                  <a:srgbClr val="000000"/>
                </a:solidFill>
                <a:latin typeface="Canva Sans"/>
                <a:ea typeface="Canva Sans"/>
                <a:cs typeface="Canva Sans"/>
                <a:sym typeface="Canva Sans"/>
              </a:rPr>
              <a:t>Launching a website is just the beginning.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048250"/>
            <a:ext cx="18288000" cy="32710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We offer continuous maintenance and updates to ensure your site remains up-to-date with the latest technologies, security patches, and industry standards. We also provide analytics and tracking services to monitor the site’s performance and help you make data-driven decisions to improve user engagement and conversion rates.</a:t>
            </a:r>
          </a:p>
          <a:p>
            <a:pPr algn="ctr">
              <a:lnSpc>
                <a:spcPts val="4373"/>
              </a:lnSpc>
              <a:spcBef>
                <a:spcPct val="0"/>
              </a:spcBef>
            </a:pPr>
            <a:r>
              <a:rPr lang="en-US" sz="2733">
                <a:solidFill>
                  <a:srgbClr val="000000"/>
                </a:solidFill>
                <a:latin typeface="Canva Sans"/>
                <a:ea typeface="Canva Sans"/>
                <a:cs typeface="Canva Sans"/>
                <a:sym typeface="Canva Sans"/>
              </a:rPr>
              <a:t>Conclusion</a:t>
            </a:r>
          </a:p>
          <a:p>
            <a:pPr algn="ctr">
              <a:lnSpc>
                <a:spcPts val="4373"/>
              </a:lnSpc>
              <a:spcBef>
                <a:spcPct val="0"/>
              </a:spcBef>
            </a:pPr>
            <a:r>
              <a:rPr lang="en-US" sz="2733">
                <a:solidFill>
                  <a:srgbClr val="000000"/>
                </a:solidFill>
                <a:latin typeface="Canva Sans"/>
                <a:ea typeface="Canva Sans"/>
                <a:cs typeface="Canva Sans"/>
                <a:sym typeface="Canva Sans"/>
              </a:rPr>
              <a:t>At our website design and development company, we pride ourselves on turning concepts into reality.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6802718"/>
            <a:ext cx="18288000" cy="21661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From initial consultations to post-launch support, we work closely with you at every step of the process to ensure that your website not only meets your needs but exceeds your expectations. Whether you need a simple website or a complex web application, we have the skills, creativity, and expertise to bring your ideas to life and help you succeed in the digital world.</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41937"/>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238843" y="7446105"/>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172180" y="236786"/>
            <a:ext cx="14203277" cy="7283871"/>
          </a:xfrm>
          <a:custGeom>
            <a:avLst/>
            <a:gdLst/>
            <a:ahLst/>
            <a:cxnLst/>
            <a:rect r="r" b="b" t="t" l="l"/>
            <a:pathLst>
              <a:path h="7283871" w="14203277">
                <a:moveTo>
                  <a:pt x="0" y="0"/>
                </a:moveTo>
                <a:lnTo>
                  <a:pt x="14203278" y="0"/>
                </a:lnTo>
                <a:lnTo>
                  <a:pt x="14203278" y="7283871"/>
                </a:lnTo>
                <a:lnTo>
                  <a:pt x="0" y="7283871"/>
                </a:lnTo>
                <a:lnTo>
                  <a:pt x="0" y="0"/>
                </a:lnTo>
                <a:close/>
              </a:path>
            </a:pathLst>
          </a:custGeom>
          <a:blipFill>
            <a:blip r:embed="rId2"/>
            <a:stretch>
              <a:fillRect l="0" t="-56166" r="-370" b="-39551"/>
            </a:stretch>
          </a:blipFill>
        </p:spPr>
      </p:sp>
      <p:sp>
        <p:nvSpPr>
          <p:cNvPr name="TextBox 3" id="3"/>
          <p:cNvSpPr txBox="true"/>
          <p:nvPr/>
        </p:nvSpPr>
        <p:spPr>
          <a:xfrm rot="0">
            <a:off x="0" y="8907330"/>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The Cost of Quality: Why a Top-Tier Website Design and Development Company Is Worth It</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19091" t="0" r="-19091" b="0"/>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87604" y="318362"/>
            <a:ext cx="14428507" cy="7466584"/>
          </a:xfrm>
          <a:custGeom>
            <a:avLst/>
            <a:gdLst/>
            <a:ahLst/>
            <a:cxnLst/>
            <a:rect r="r" b="b" t="t" l="l"/>
            <a:pathLst>
              <a:path h="7466584" w="14428507">
                <a:moveTo>
                  <a:pt x="0" y="0"/>
                </a:moveTo>
                <a:lnTo>
                  <a:pt x="14428507" y="0"/>
                </a:lnTo>
                <a:lnTo>
                  <a:pt x="14428507" y="7466585"/>
                </a:lnTo>
                <a:lnTo>
                  <a:pt x="0" y="7466585"/>
                </a:lnTo>
                <a:lnTo>
                  <a:pt x="0" y="0"/>
                </a:lnTo>
                <a:close/>
              </a:path>
            </a:pathLst>
          </a:custGeom>
          <a:blipFill>
            <a:blip r:embed="rId2"/>
            <a:stretch>
              <a:fillRect l="-15051" t="-10698" r="-15051" b="0"/>
            </a:stretch>
          </a:blipFill>
        </p:spPr>
      </p:sp>
      <p:sp>
        <p:nvSpPr>
          <p:cNvPr name="TextBox 3" id="3"/>
          <p:cNvSpPr txBox="true"/>
          <p:nvPr/>
        </p:nvSpPr>
        <p:spPr>
          <a:xfrm rot="0">
            <a:off x="0" y="8907330"/>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digital age, a company’s website is often its most important asset.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63096" y="330097"/>
            <a:ext cx="14398593" cy="7311567"/>
          </a:xfrm>
          <a:custGeom>
            <a:avLst/>
            <a:gdLst/>
            <a:ahLst/>
            <a:cxnLst/>
            <a:rect r="r" b="b" t="t" l="l"/>
            <a:pathLst>
              <a:path h="7311567" w="14398593">
                <a:moveTo>
                  <a:pt x="0" y="0"/>
                </a:moveTo>
                <a:lnTo>
                  <a:pt x="14398594" y="0"/>
                </a:lnTo>
                <a:lnTo>
                  <a:pt x="14398594" y="7311567"/>
                </a:lnTo>
                <a:lnTo>
                  <a:pt x="0" y="7311567"/>
                </a:lnTo>
                <a:lnTo>
                  <a:pt x="0" y="0"/>
                </a:lnTo>
                <a:close/>
              </a:path>
            </a:pathLst>
          </a:custGeom>
          <a:blipFill>
            <a:blip r:embed="rId2"/>
            <a:stretch>
              <a:fillRect l="0" t="-7185" r="0" b="-3587"/>
            </a:stretch>
          </a:blipFill>
        </p:spPr>
      </p:sp>
      <p:sp>
        <p:nvSpPr>
          <p:cNvPr name="TextBox 3" id="3"/>
          <p:cNvSpPr txBox="true"/>
          <p:nvPr/>
        </p:nvSpPr>
        <p:spPr>
          <a:xfrm rot="0">
            <a:off x="0" y="8907330"/>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It serves as the face of the business, the primary interaction point for customers, and a key driver of growth.</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73215" y="266842"/>
            <a:ext cx="14273117" cy="7780102"/>
          </a:xfrm>
          <a:custGeom>
            <a:avLst/>
            <a:gdLst/>
            <a:ahLst/>
            <a:cxnLst/>
            <a:rect r="r" b="b" t="t" l="l"/>
            <a:pathLst>
              <a:path h="7780102" w="14273117">
                <a:moveTo>
                  <a:pt x="0" y="0"/>
                </a:moveTo>
                <a:lnTo>
                  <a:pt x="14273117" y="0"/>
                </a:lnTo>
                <a:lnTo>
                  <a:pt x="14273117" y="7780102"/>
                </a:lnTo>
                <a:lnTo>
                  <a:pt x="0" y="7780102"/>
                </a:lnTo>
                <a:lnTo>
                  <a:pt x="0" y="0"/>
                </a:lnTo>
                <a:close/>
              </a:path>
            </a:pathLst>
          </a:custGeom>
          <a:blipFill>
            <a:blip r:embed="rId2"/>
            <a:stretch>
              <a:fillRect l="-1363" t="-5956" r="-1363" b="0"/>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 While it may be tempting to cut costs by opting for the cheapest website design and development services available, this decision can have long-term consequences that outweigh the initial savings.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43331"/>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Investing in a top-tier website design and development company is not just an expenditure; it’s a strategic investment in your brand’s success.</a:t>
            </a:r>
          </a:p>
          <a:p>
            <a:pPr algn="ctr">
              <a:lnSpc>
                <a:spcPts val="4373"/>
              </a:lnSpc>
              <a:spcBef>
                <a:spcPct val="0"/>
              </a:spcBef>
            </a:pPr>
            <a:r>
              <a:rPr lang="en-US" sz="2733">
                <a:solidFill>
                  <a:srgbClr val="000000"/>
                </a:solidFill>
                <a:latin typeface="Canva Sans"/>
                <a:ea typeface="Canva Sans"/>
                <a:cs typeface="Canva Sans"/>
                <a:sym typeface="Canva Sans"/>
              </a:rPr>
              <a:t>The Real Costs of Cheap Solutions</a:t>
            </a:r>
          </a:p>
          <a:p>
            <a:pPr algn="ctr">
              <a:lnSpc>
                <a:spcPts val="4373"/>
              </a:lnSpc>
              <a:spcBef>
                <a:spcPct val="0"/>
              </a:spcBef>
            </a:pPr>
            <a:r>
              <a:rPr lang="en-US" sz="2733">
                <a:solidFill>
                  <a:srgbClr val="000000"/>
                </a:solidFill>
                <a:latin typeface="Canva Sans"/>
                <a:ea typeface="Canva Sans"/>
                <a:cs typeface="Canva Sans"/>
                <a:sym typeface="Canva Sans"/>
              </a:rPr>
              <a:t>At first glance, budget-friendly website design services can seem like a great deal. However, these lower-cost options often come with hidden drawbacks, such as:</a:t>
            </a:r>
          </a:p>
          <a:p>
            <a:pPr algn="ctr">
              <a:lnSpc>
                <a:spcPts val="4373"/>
              </a:lnSpc>
              <a:spcBef>
                <a:spcPct val="0"/>
              </a:spcBef>
            </a:pPr>
            <a:r>
              <a:rPr lang="en-US" sz="2733">
                <a:solidFill>
                  <a:srgbClr val="000000"/>
                </a:solidFill>
                <a:latin typeface="Canva Sans"/>
                <a:ea typeface="Canva Sans"/>
                <a:cs typeface="Canva Sans"/>
                <a:sym typeface="Canva Sans"/>
              </a:rPr>
              <a:t>Limited Customization: Many budget services rely on templates that restrict creativity and fail to convey your brand’s unique identity.</a:t>
            </a:r>
          </a:p>
          <a:p>
            <a:pPr algn="ctr">
              <a:lnSpc>
                <a:spcPts val="4373"/>
              </a:lnSpc>
              <a:spcBef>
                <a:spcPct val="0"/>
              </a:spcBef>
            </a:pPr>
            <a:r>
              <a:rPr lang="en-US" sz="2733">
                <a:solidFill>
                  <a:srgbClr val="000000"/>
                </a:solidFill>
                <a:latin typeface="Canva Sans"/>
                <a:ea typeface="Canva Sans"/>
                <a:cs typeface="Canva Sans"/>
                <a:sym typeface="Canva Sans"/>
              </a:rPr>
              <a:t>Poor User Experience (UX): Cheap designs may lack essential UX features, leading to higher bounce rates and frustrated users.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17022"/>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Weak Performance: Lower-quality development can result in slow loading times, compatibility issues, and frequent crashes.</a:t>
            </a:r>
          </a:p>
          <a:p>
            <a:pPr algn="ctr">
              <a:lnSpc>
                <a:spcPts val="4373"/>
              </a:lnSpc>
              <a:spcBef>
                <a:spcPct val="0"/>
              </a:spcBef>
            </a:pPr>
            <a:r>
              <a:rPr lang="en-US" sz="2733">
                <a:solidFill>
                  <a:srgbClr val="000000"/>
                </a:solidFill>
                <a:latin typeface="Canva Sans"/>
                <a:ea typeface="Canva Sans"/>
                <a:cs typeface="Canva Sans"/>
                <a:sym typeface="Canva Sans"/>
              </a:rPr>
              <a:t>Hidden Expenses: While the upfront cost may be low, additional fees for updates, fixes, or added functionality can quickly add up.</a:t>
            </a:r>
          </a:p>
          <a:p>
            <a:pPr algn="ctr">
              <a:lnSpc>
                <a:spcPts val="4373"/>
              </a:lnSpc>
              <a:spcBef>
                <a:spcPct val="0"/>
              </a:spcBef>
            </a:pPr>
            <a:r>
              <a:rPr lang="en-US" sz="2733">
                <a:solidFill>
                  <a:srgbClr val="000000"/>
                </a:solidFill>
                <a:latin typeface="Canva Sans"/>
                <a:ea typeface="Canva Sans"/>
                <a:cs typeface="Canva Sans"/>
                <a:sym typeface="Canva Sans"/>
              </a:rPr>
              <a:t>These challenges not only harm your website’s effectiveness but can also damage your brand’s reputation and customer trust.</a:t>
            </a:r>
          </a:p>
          <a:p>
            <a:pPr algn="ctr">
              <a:lnSpc>
                <a:spcPts val="4373"/>
              </a:lnSpc>
              <a:spcBef>
                <a:spcPct val="0"/>
              </a:spcBef>
            </a:pPr>
            <a:r>
              <a:rPr lang="en-US" sz="2733">
                <a:solidFill>
                  <a:srgbClr val="000000"/>
                </a:solidFill>
                <a:latin typeface="Canva Sans"/>
                <a:ea typeface="Canva Sans"/>
                <a:cs typeface="Canva Sans"/>
                <a:sym typeface="Canva Sans"/>
              </a:rPr>
              <a:t>What Sets Top-Tier Companies Apart</a:t>
            </a:r>
          </a:p>
          <a:p>
            <a:pPr algn="ctr">
              <a:lnSpc>
                <a:spcPts val="4373"/>
              </a:lnSpc>
              <a:spcBef>
                <a:spcPct val="0"/>
              </a:spcBef>
            </a:pPr>
            <a:r>
              <a:rPr lang="en-US" sz="2733">
                <a:solidFill>
                  <a:srgbClr val="000000"/>
                </a:solidFill>
                <a:latin typeface="Canva Sans"/>
                <a:ea typeface="Canva Sans"/>
                <a:cs typeface="Canva Sans"/>
                <a:sym typeface="Canva Sans"/>
              </a:rPr>
              <a:t>A top-tier website design and development company provides value that far exceeds its cost. Here’s what you can expect:</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01308"/>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1. Expertise and Experience</a:t>
            </a:r>
          </a:p>
          <a:p>
            <a:pPr algn="ctr">
              <a:lnSpc>
                <a:spcPts val="4373"/>
              </a:lnSpc>
              <a:spcBef>
                <a:spcPct val="0"/>
              </a:spcBef>
            </a:pPr>
            <a:r>
              <a:rPr lang="en-US" sz="2733">
                <a:solidFill>
                  <a:srgbClr val="000000"/>
                </a:solidFill>
                <a:latin typeface="Canva Sans"/>
                <a:ea typeface="Canva Sans"/>
                <a:cs typeface="Canva Sans"/>
                <a:sym typeface="Canva Sans"/>
              </a:rPr>
              <a:t>High-quality agencies employ seasoned professionals with extensive knowledge in design, development, and digital strategy. Their expertise ensures that your website is not only visually appealing but also functional, user-friendly, and optimized for performance.</a:t>
            </a:r>
          </a:p>
          <a:p>
            <a:pPr algn="ctr">
              <a:lnSpc>
                <a:spcPts val="4373"/>
              </a:lnSpc>
              <a:spcBef>
                <a:spcPct val="0"/>
              </a:spcBef>
            </a:pPr>
            <a:r>
              <a:rPr lang="en-US" sz="2733">
                <a:solidFill>
                  <a:srgbClr val="000000"/>
                </a:solidFill>
                <a:latin typeface="Canva Sans"/>
                <a:ea typeface="Canva Sans"/>
                <a:cs typeface="Canva Sans"/>
                <a:sym typeface="Canva Sans"/>
              </a:rPr>
              <a:t>2. Custom Solutions</a:t>
            </a:r>
          </a:p>
          <a:p>
            <a:pPr algn="ctr">
              <a:lnSpc>
                <a:spcPts val="4373"/>
              </a:lnSpc>
              <a:spcBef>
                <a:spcPct val="0"/>
              </a:spcBef>
            </a:pPr>
            <a:r>
              <a:rPr lang="en-US" sz="2733">
                <a:solidFill>
                  <a:srgbClr val="000000"/>
                </a:solidFill>
                <a:latin typeface="Canva Sans"/>
                <a:ea typeface="Canva Sans"/>
                <a:cs typeface="Canva Sans"/>
                <a:sym typeface="Canva Sans"/>
              </a:rPr>
              <a:t>Top-tier companies prioritize understanding your brand, target audience, and business goals. They create bespoke designs and functionalities tailored to meet your unique needs, helping you stand out in a crowded marketplace.</a:t>
            </a:r>
          </a:p>
          <a:p>
            <a:pPr algn="ctr">
              <a:lnSpc>
                <a:spcPts val="4373"/>
              </a:lnSpc>
              <a:spcBef>
                <a:spcPct val="0"/>
              </a:spcBef>
            </a:pPr>
            <a:r>
              <a:rPr lang="en-US" sz="2733">
                <a:solidFill>
                  <a:srgbClr val="000000"/>
                </a:solidFill>
                <a:latin typeface="Canva Sans"/>
                <a:ea typeface="Canva Sans"/>
                <a:cs typeface="Canva Sans"/>
                <a:sym typeface="Canva Sans"/>
              </a:rPr>
              <a:t>3. Advanced Technology and Tools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85474"/>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Premium agencies leverage the latest technologies and best practices to build secure, scalable, and future-proof websites. This includes responsive design, SEO optimization, and integration with third-party tools and platforms.</a:t>
            </a:r>
          </a:p>
          <a:p>
            <a:pPr algn="ctr">
              <a:lnSpc>
                <a:spcPts val="4373"/>
              </a:lnSpc>
              <a:spcBef>
                <a:spcPct val="0"/>
              </a:spcBef>
            </a:pPr>
            <a:r>
              <a:rPr lang="en-US" sz="2733">
                <a:solidFill>
                  <a:srgbClr val="000000"/>
                </a:solidFill>
                <a:latin typeface="Canva Sans"/>
                <a:ea typeface="Canva Sans"/>
                <a:cs typeface="Canva Sans"/>
                <a:sym typeface="Canva Sans"/>
              </a:rPr>
              <a:t>4. Ongoing Support and Maintenance</a:t>
            </a:r>
          </a:p>
          <a:p>
            <a:pPr algn="ctr">
              <a:lnSpc>
                <a:spcPts val="4373"/>
              </a:lnSpc>
              <a:spcBef>
                <a:spcPct val="0"/>
              </a:spcBef>
            </a:pPr>
            <a:r>
              <a:rPr lang="en-US" sz="2733">
                <a:solidFill>
                  <a:srgbClr val="000000"/>
                </a:solidFill>
                <a:latin typeface="Canva Sans"/>
                <a:ea typeface="Canva Sans"/>
                <a:cs typeface="Canva Sans"/>
                <a:sym typeface="Canva Sans"/>
              </a:rPr>
              <a:t>Quality doesn’t end at launch. Leading companies provide ongoing support, updates, and maintenance to ensure your website remains effective as your business evolves.</a:t>
            </a:r>
          </a:p>
          <a:p>
            <a:pPr algn="ctr">
              <a:lnSpc>
                <a:spcPts val="4373"/>
              </a:lnSpc>
              <a:spcBef>
                <a:spcPct val="0"/>
              </a:spcBef>
            </a:pPr>
            <a:r>
              <a:rPr lang="en-US" sz="2733">
                <a:solidFill>
                  <a:srgbClr val="000000"/>
                </a:solidFill>
                <a:latin typeface="Canva Sans"/>
                <a:ea typeface="Canva Sans"/>
                <a:cs typeface="Canva Sans"/>
                <a:sym typeface="Canva Sans"/>
              </a:rPr>
              <a:t>5. Focus on ROI</a:t>
            </a:r>
          </a:p>
          <a:p>
            <a:pPr algn="ctr">
              <a:lnSpc>
                <a:spcPts val="4373"/>
              </a:lnSpc>
              <a:spcBef>
                <a:spcPct val="0"/>
              </a:spcBef>
            </a:pPr>
            <a:r>
              <a:rPr lang="en-US" sz="2733">
                <a:solidFill>
                  <a:srgbClr val="000000"/>
                </a:solidFill>
                <a:latin typeface="Canva Sans"/>
                <a:ea typeface="Canva Sans"/>
                <a:cs typeface="Canva Sans"/>
                <a:sym typeface="Canva Sans"/>
              </a:rPr>
              <a:t>A well-designed website from a top-tier company is an asset that delivers measurable returns. From improved user engagement to increased conversions, the impact on your bottom line makes the investment worthwhile.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DAGcRiE5weQ</dc:identifier>
  <dcterms:modified xsi:type="dcterms:W3CDTF">2011-08-01T06:04:30Z</dcterms:modified>
  <cp:revision>1</cp:revision>
  <dc:title>The Cost of Quality: Why a Top-Tier Website Design and Development Company Is Worth It</dc:title>
</cp:coreProperties>
</file>