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8288000" cy="10287000"/>
  <p:notesSz cx="6858000" cy="9144000"/>
  <p:embeddedFontLst>
    <p:embeddedFont>
      <p:font typeface="Canva Sans Bold" charset="1" panose="020B0803030501040103"/>
      <p:regular r:id="rId28"/>
    </p:embeddedFont>
    <p:embeddedFont>
      <p:font typeface="Canva Sans" charset="1" panose="020B0503030501040103"/>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9078" t="0" r="-19078"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07177"/>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7. Compare Pricing and Value for Money</a:t>
            </a:r>
          </a:p>
          <a:p>
            <a:pPr algn="ctr">
              <a:lnSpc>
                <a:spcPts val="3821"/>
              </a:lnSpc>
              <a:spcBef>
                <a:spcPct val="0"/>
              </a:spcBef>
            </a:pPr>
            <a:r>
              <a:rPr lang="en-US" sz="2729">
                <a:solidFill>
                  <a:srgbClr val="000000"/>
                </a:solidFill>
                <a:latin typeface="Canva Sans"/>
                <a:ea typeface="Canva Sans"/>
                <a:cs typeface="Canva Sans"/>
                <a:sym typeface="Canva Sans"/>
              </a:rPr>
              <a:t>Website development costs vary depending on complexity and features. Some companies charge:</a:t>
            </a:r>
          </a:p>
          <a:p>
            <a:pPr algn="ctr">
              <a:lnSpc>
                <a:spcPts val="3821"/>
              </a:lnSpc>
              <a:spcBef>
                <a:spcPct val="0"/>
              </a:spcBef>
            </a:pPr>
            <a:r>
              <a:rPr lang="en-US" sz="2729">
                <a:solidFill>
                  <a:srgbClr val="000000"/>
                </a:solidFill>
                <a:latin typeface="Canva Sans"/>
                <a:ea typeface="Canva Sans"/>
                <a:cs typeface="Canva Sans"/>
                <a:sym typeface="Canva Sans"/>
              </a:rPr>
              <a:t>Fixed pricing</a:t>
            </a:r>
          </a:p>
          <a:p>
            <a:pPr algn="ctr">
              <a:lnSpc>
                <a:spcPts val="3821"/>
              </a:lnSpc>
              <a:spcBef>
                <a:spcPct val="0"/>
              </a:spcBef>
            </a:pPr>
            <a:r>
              <a:rPr lang="en-US" sz="2729">
                <a:solidFill>
                  <a:srgbClr val="000000"/>
                </a:solidFill>
                <a:latin typeface="Canva Sans"/>
                <a:ea typeface="Canva Sans"/>
                <a:cs typeface="Canva Sans"/>
                <a:sym typeface="Canva Sans"/>
              </a:rPr>
              <a:t>Hourly rates</a:t>
            </a:r>
          </a:p>
          <a:p>
            <a:pPr algn="ctr">
              <a:lnSpc>
                <a:spcPts val="3821"/>
              </a:lnSpc>
              <a:spcBef>
                <a:spcPct val="0"/>
              </a:spcBef>
            </a:pPr>
            <a:r>
              <a:rPr lang="en-US" sz="2729">
                <a:solidFill>
                  <a:srgbClr val="000000"/>
                </a:solidFill>
                <a:latin typeface="Canva Sans"/>
                <a:ea typeface="Canva Sans"/>
                <a:cs typeface="Canva Sans"/>
                <a:sym typeface="Canva Sans"/>
              </a:rPr>
              <a:t>Custom quotes based on project scope</a:t>
            </a:r>
          </a:p>
          <a:p>
            <a:pPr algn="ctr">
              <a:lnSpc>
                <a:spcPts val="3821"/>
              </a:lnSpc>
              <a:spcBef>
                <a:spcPct val="0"/>
              </a:spcBef>
            </a:pPr>
            <a:r>
              <a:rPr lang="en-US" sz="2729">
                <a:solidFill>
                  <a:srgbClr val="000000"/>
                </a:solidFill>
                <a:latin typeface="Canva Sans"/>
                <a:ea typeface="Canva Sans"/>
                <a:cs typeface="Canva Sans"/>
                <a:sym typeface="Canva Sans"/>
              </a:rPr>
              <a:t>Instead of choosing the cheapest option, focus on the value they provide. A well-designed website is an investment in your business growth.</a:t>
            </a:r>
          </a:p>
          <a:p>
            <a:pPr algn="ctr">
              <a:lnSpc>
                <a:spcPts val="3821"/>
              </a:lnSpc>
              <a:spcBef>
                <a:spcPct val="0"/>
              </a:spcBef>
            </a:pPr>
            <a:r>
              <a:rPr lang="en-US" sz="2729">
                <a:solidFill>
                  <a:srgbClr val="000000"/>
                </a:solidFill>
                <a:latin typeface="Canva Sans"/>
                <a:ea typeface="Canva Sans"/>
                <a:cs typeface="Canva Sans"/>
                <a:sym typeface="Canva Sans"/>
              </a:rPr>
              <a:t>8. Evaluate Post-Launch Support and Maintenance</a:t>
            </a:r>
          </a:p>
          <a:p>
            <a:pPr algn="ctr">
              <a:lnSpc>
                <a:spcPts val="3821"/>
              </a:lnSpc>
              <a:spcBef>
                <a:spcPct val="0"/>
              </a:spcBef>
            </a:pPr>
            <a:r>
              <a:rPr lang="en-US" sz="2729">
                <a:solidFill>
                  <a:srgbClr val="000000"/>
                </a:solidFill>
                <a:latin typeface="Canva Sans"/>
                <a:ea typeface="Canva Sans"/>
                <a:cs typeface="Canva Sans"/>
                <a:sym typeface="Canva Sans"/>
              </a:rPr>
              <a:t>Websites require ongoing maintenance for security updates, bug fixes, and improvements. Ask about:</a:t>
            </a:r>
          </a:p>
          <a:p>
            <a:pPr algn="ctr">
              <a:lnSpc>
                <a:spcPts val="3821"/>
              </a:lnSpc>
              <a:spcBef>
                <a:spcPct val="0"/>
              </a:spcBef>
            </a:pPr>
            <a:r>
              <a:rPr lang="en-US" sz="2729">
                <a:solidFill>
                  <a:srgbClr val="000000"/>
                </a:solidFill>
                <a:latin typeface="Canva Sans"/>
                <a:ea typeface="Canva Sans"/>
                <a:cs typeface="Canva Sans"/>
                <a:sym typeface="Canva Sans"/>
              </a:rPr>
              <a:t>Support packages and maintenance plans</a:t>
            </a:r>
          </a:p>
          <a:p>
            <a:pPr algn="ctr">
              <a:lnSpc>
                <a:spcPts val="3821"/>
              </a:lnSpc>
              <a:spcBef>
                <a:spcPct val="0"/>
              </a:spcBef>
            </a:pPr>
            <a:r>
              <a:rPr lang="en-US" sz="2729">
                <a:solidFill>
                  <a:srgbClr val="000000"/>
                </a:solidFill>
                <a:latin typeface="Canva Sans"/>
                <a:ea typeface="Canva Sans"/>
                <a:cs typeface="Canva Sans"/>
                <a:sym typeface="Canva Sans"/>
              </a:rPr>
              <a:t>Response time for issues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24417"/>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Future scalability and upgrade options</a:t>
            </a:r>
          </a:p>
          <a:p>
            <a:pPr algn="ctr">
              <a:lnSpc>
                <a:spcPts val="3821"/>
              </a:lnSpc>
              <a:spcBef>
                <a:spcPct val="0"/>
              </a:spcBef>
            </a:pPr>
            <a:r>
              <a:rPr lang="en-US" sz="2729">
                <a:solidFill>
                  <a:srgbClr val="000000"/>
                </a:solidFill>
                <a:latin typeface="Canva Sans"/>
                <a:ea typeface="Canva Sans"/>
                <a:cs typeface="Canva Sans"/>
                <a:sym typeface="Canva Sans"/>
              </a:rPr>
              <a:t>A reliable company will offer continued support to ensure your website stays functional and up to date.</a:t>
            </a:r>
          </a:p>
        </p:txBody>
      </p:sp>
      <p:sp>
        <p:nvSpPr>
          <p:cNvPr name="TextBox 3" id="3"/>
          <p:cNvSpPr txBox="true"/>
          <p:nvPr/>
        </p:nvSpPr>
        <p:spPr>
          <a:xfrm rot="0">
            <a:off x="0" y="3527896"/>
            <a:ext cx="18288000" cy="4928427"/>
          </a:xfrm>
          <a:prstGeom prst="rect">
            <a:avLst/>
          </a:prstGeom>
        </p:spPr>
        <p:txBody>
          <a:bodyPr anchor="t" rtlCol="false" tIns="0" lIns="0" bIns="0" rIns="0">
            <a:spAutoFit/>
          </a:bodyPr>
          <a:lstStyle/>
          <a:p>
            <a:pPr algn="ctr">
              <a:lnSpc>
                <a:spcPts val="4373"/>
              </a:lnSpc>
              <a:spcBef>
                <a:spcPct val="0"/>
              </a:spcBef>
            </a:pPr>
          </a:p>
          <a:p>
            <a:pPr algn="ctr">
              <a:lnSpc>
                <a:spcPts val="4373"/>
              </a:lnSpc>
              <a:spcBef>
                <a:spcPct val="0"/>
              </a:spcBef>
            </a:pPr>
            <a:r>
              <a:rPr lang="en-US" sz="2733">
                <a:solidFill>
                  <a:srgbClr val="000000"/>
                </a:solidFill>
                <a:latin typeface="Canva Sans"/>
                <a:ea typeface="Canva Sans"/>
                <a:cs typeface="Canva Sans"/>
                <a:sym typeface="Canva Sans"/>
              </a:rPr>
              <a:t>9. Check Their Communication and Transparency</a:t>
            </a:r>
          </a:p>
          <a:p>
            <a:pPr algn="ctr">
              <a:lnSpc>
                <a:spcPts val="4373"/>
              </a:lnSpc>
              <a:spcBef>
                <a:spcPct val="0"/>
              </a:spcBef>
            </a:pPr>
            <a:r>
              <a:rPr lang="en-US" sz="2733">
                <a:solidFill>
                  <a:srgbClr val="000000"/>
                </a:solidFill>
                <a:latin typeface="Canva Sans"/>
                <a:ea typeface="Canva Sans"/>
                <a:cs typeface="Canva Sans"/>
                <a:sym typeface="Canva Sans"/>
              </a:rPr>
              <a:t>Effective communication is key to a successful project. Consider:</a:t>
            </a:r>
          </a:p>
          <a:p>
            <a:pPr algn="ctr">
              <a:lnSpc>
                <a:spcPts val="4373"/>
              </a:lnSpc>
              <a:spcBef>
                <a:spcPct val="0"/>
              </a:spcBef>
            </a:pPr>
            <a:r>
              <a:rPr lang="en-US" sz="2733">
                <a:solidFill>
                  <a:srgbClr val="000000"/>
                </a:solidFill>
                <a:latin typeface="Canva Sans"/>
                <a:ea typeface="Canva Sans"/>
                <a:cs typeface="Canva Sans"/>
                <a:sym typeface="Canva Sans"/>
              </a:rPr>
              <a:t>Responsiveness to inquiries</a:t>
            </a:r>
          </a:p>
          <a:p>
            <a:pPr algn="ctr">
              <a:lnSpc>
                <a:spcPts val="4373"/>
              </a:lnSpc>
              <a:spcBef>
                <a:spcPct val="0"/>
              </a:spcBef>
            </a:pPr>
            <a:r>
              <a:rPr lang="en-US" sz="2733">
                <a:solidFill>
                  <a:srgbClr val="000000"/>
                </a:solidFill>
                <a:latin typeface="Canva Sans"/>
                <a:ea typeface="Canva Sans"/>
                <a:cs typeface="Canva Sans"/>
                <a:sym typeface="Canva Sans"/>
              </a:rPr>
              <a:t>Clarity in project timelines and deliverables</a:t>
            </a:r>
          </a:p>
          <a:p>
            <a:pPr algn="ctr">
              <a:lnSpc>
                <a:spcPts val="4373"/>
              </a:lnSpc>
              <a:spcBef>
                <a:spcPct val="0"/>
              </a:spcBef>
            </a:pPr>
            <a:r>
              <a:rPr lang="en-US" sz="2733">
                <a:solidFill>
                  <a:srgbClr val="000000"/>
                </a:solidFill>
                <a:latin typeface="Canva Sans"/>
                <a:ea typeface="Canva Sans"/>
                <a:cs typeface="Canva Sans"/>
                <a:sym typeface="Canva Sans"/>
              </a:rPr>
              <a:t>Transparency in pricing and contracts</a:t>
            </a:r>
          </a:p>
          <a:p>
            <a:pPr algn="ctr">
              <a:lnSpc>
                <a:spcPts val="4373"/>
              </a:lnSpc>
              <a:spcBef>
                <a:spcPct val="0"/>
              </a:spcBef>
            </a:pPr>
            <a:r>
              <a:rPr lang="en-US" sz="2733">
                <a:solidFill>
                  <a:srgbClr val="000000"/>
                </a:solidFill>
                <a:latin typeface="Canva Sans"/>
                <a:ea typeface="Canva Sans"/>
                <a:cs typeface="Canva Sans"/>
                <a:sym typeface="Canva Sans"/>
              </a:rPr>
              <a:t>Willingness to understand your business needs</a:t>
            </a:r>
          </a:p>
          <a:p>
            <a:pPr algn="ctr">
              <a:lnSpc>
                <a:spcPts val="4373"/>
              </a:lnSpc>
              <a:spcBef>
                <a:spcPct val="0"/>
              </a:spcBef>
            </a:pPr>
            <a:r>
              <a:rPr lang="en-US" sz="2733">
                <a:solidFill>
                  <a:srgbClr val="000000"/>
                </a:solidFill>
                <a:latin typeface="Canva Sans"/>
                <a:ea typeface="Canva Sans"/>
                <a:cs typeface="Canva Sans"/>
                <a:sym typeface="Canva Sans"/>
              </a:rPr>
              <a:t>A trustworthy company will keep you informed throughout the process and be open to feedback.</a:t>
            </a:r>
          </a:p>
          <a:p>
            <a:pPr algn="ctr">
              <a:lnSpc>
                <a:spcPts val="4373"/>
              </a:lnSpc>
              <a:spcBef>
                <a:spcPct val="0"/>
              </a:spcBef>
            </a:pPr>
            <a:r>
              <a:rPr lang="en-US" sz="2733">
                <a:solidFill>
                  <a:srgbClr val="000000"/>
                </a:solidFill>
                <a:latin typeface="Canva Sans"/>
                <a:ea typeface="Canva Sans"/>
                <a:cs typeface="Canva Sans"/>
                <a:sym typeface="Canva Sans"/>
              </a:rPr>
              <a:t>Conclusion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71567"/>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Choosing the right website design and development company requires careful consideration of your business needs, budget, and the company’s expertise. By following these steps, you can find a reliable partner who will help you build a website that enhances your online presence and drives business growth. Invest in quality web development today for long-term success!</a:t>
            </a:r>
          </a:p>
        </p:txBody>
      </p:sp>
      <p:sp>
        <p:nvSpPr>
          <p:cNvPr name="TextBox 3" id="3"/>
          <p:cNvSpPr txBox="true"/>
          <p:nvPr/>
        </p:nvSpPr>
        <p:spPr>
          <a:xfrm rot="0">
            <a:off x="0" y="7191112"/>
            <a:ext cx="18288000" cy="189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Essential Features Every Business Website Needs in 2025: A Complete Checklist for Success</a:t>
            </a:r>
          </a:p>
          <a:p>
            <a:pPr algn="ctr">
              <a:lnSpc>
                <a:spcPts val="3821"/>
              </a:lnSpc>
              <a:spcBef>
                <a:spcPct val="0"/>
              </a:spcBef>
            </a:pPr>
            <a:r>
              <a:rPr lang="en-US" sz="2729">
                <a:solidFill>
                  <a:srgbClr val="000000"/>
                </a:solidFill>
                <a:latin typeface="Canva Sans"/>
                <a:ea typeface="Canva Sans"/>
                <a:cs typeface="Canva Sans"/>
                <a:sym typeface="Canva Sans"/>
              </a:rPr>
              <a:t>Introduction</a:t>
            </a:r>
          </a:p>
          <a:p>
            <a:pPr algn="ctr">
              <a:lnSpc>
                <a:spcPts val="3821"/>
              </a:lnSpc>
              <a:spcBef>
                <a:spcPct val="0"/>
              </a:spcBef>
            </a:pPr>
            <a:r>
              <a:rPr lang="en-US" sz="2729">
                <a:solidFill>
                  <a:srgbClr val="000000"/>
                </a:solidFill>
                <a:latin typeface="Canva Sans"/>
                <a:ea typeface="Canva Sans"/>
                <a:cs typeface="Canva Sans"/>
                <a:sym typeface="Canva Sans"/>
              </a:rPr>
              <a:t>In the fast-paced digital world of 2025, having a business website is no longer optional—it’s a necessity. A well-designed website helps establish credibility, attract customers, and drive business growth.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39408"/>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To stay ahead of the competition, your website must include essential features that enhance user experience, security, and functionality. This guide provides a complete checklist of must-have features for a successful business website in 2025.</a:t>
            </a:r>
          </a:p>
          <a:p>
            <a:pPr algn="ctr">
              <a:lnSpc>
                <a:spcPts val="3821"/>
              </a:lnSpc>
              <a:spcBef>
                <a:spcPct val="0"/>
              </a:spcBef>
            </a:pPr>
            <a:r>
              <a:rPr lang="en-US" sz="2729">
                <a:solidFill>
                  <a:srgbClr val="000000"/>
                </a:solidFill>
                <a:latin typeface="Canva Sans"/>
                <a:ea typeface="Canva Sans"/>
                <a:cs typeface="Canva Sans"/>
                <a:sym typeface="Canva Sans"/>
              </a:rPr>
              <a:t>1. Mobile-Friendly and Responsive Design</a:t>
            </a:r>
          </a:p>
          <a:p>
            <a:pPr algn="ctr">
              <a:lnSpc>
                <a:spcPts val="3821"/>
              </a:lnSpc>
              <a:spcBef>
                <a:spcPct val="0"/>
              </a:spcBef>
            </a:pPr>
            <a:r>
              <a:rPr lang="en-US" sz="2729">
                <a:solidFill>
                  <a:srgbClr val="000000"/>
                </a:solidFill>
                <a:latin typeface="Canva Sans"/>
                <a:ea typeface="Canva Sans"/>
                <a:cs typeface="Canva Sans"/>
                <a:sym typeface="Canva Sans"/>
              </a:rPr>
              <a:t>With mobile traffic surpassing desktop usage, a responsive website is crucial. Your website should:</a:t>
            </a:r>
          </a:p>
          <a:p>
            <a:pPr algn="ctr">
              <a:lnSpc>
                <a:spcPts val="3821"/>
              </a:lnSpc>
              <a:spcBef>
                <a:spcPct val="0"/>
              </a:spcBef>
            </a:pPr>
            <a:r>
              <a:rPr lang="en-US" sz="2729">
                <a:solidFill>
                  <a:srgbClr val="000000"/>
                </a:solidFill>
                <a:latin typeface="Canva Sans"/>
                <a:ea typeface="Canva Sans"/>
                <a:cs typeface="Canva Sans"/>
                <a:sym typeface="Canva Sans"/>
              </a:rPr>
              <a:t>Automatically adjust to different screen sizes (mobile, tablet, desktop)</a:t>
            </a:r>
          </a:p>
          <a:p>
            <a:pPr algn="ctr">
              <a:lnSpc>
                <a:spcPts val="3821"/>
              </a:lnSpc>
              <a:spcBef>
                <a:spcPct val="0"/>
              </a:spcBef>
            </a:pPr>
            <a:r>
              <a:rPr lang="en-US" sz="2729">
                <a:solidFill>
                  <a:srgbClr val="000000"/>
                </a:solidFill>
                <a:latin typeface="Canva Sans"/>
                <a:ea typeface="Canva Sans"/>
                <a:cs typeface="Canva Sans"/>
                <a:sym typeface="Canva Sans"/>
              </a:rPr>
              <a:t>Have a fast-loading and intuitive mobile user experience</a:t>
            </a:r>
          </a:p>
          <a:p>
            <a:pPr algn="ctr">
              <a:lnSpc>
                <a:spcPts val="3821"/>
              </a:lnSpc>
              <a:spcBef>
                <a:spcPct val="0"/>
              </a:spcBef>
            </a:pPr>
            <a:r>
              <a:rPr lang="en-US" sz="2729">
                <a:solidFill>
                  <a:srgbClr val="000000"/>
                </a:solidFill>
                <a:latin typeface="Canva Sans"/>
                <a:ea typeface="Canva Sans"/>
                <a:cs typeface="Canva Sans"/>
                <a:sym typeface="Canva Sans"/>
              </a:rPr>
              <a:t>Be tested on various devices to ensure compatibility</a:t>
            </a:r>
          </a:p>
          <a:p>
            <a:pPr algn="ctr">
              <a:lnSpc>
                <a:spcPts val="3821"/>
              </a:lnSpc>
              <a:spcBef>
                <a:spcPct val="0"/>
              </a:spcBef>
            </a:pPr>
            <a:r>
              <a:rPr lang="en-US" sz="2729">
                <a:solidFill>
                  <a:srgbClr val="000000"/>
                </a:solidFill>
                <a:latin typeface="Canva Sans"/>
                <a:ea typeface="Canva Sans"/>
                <a:cs typeface="Canva Sans"/>
                <a:sym typeface="Canva Sans"/>
              </a:rPr>
              <a:t>2. Fast Loading Speed</a:t>
            </a:r>
          </a:p>
          <a:p>
            <a:pPr algn="ctr">
              <a:lnSpc>
                <a:spcPts val="3821"/>
              </a:lnSpc>
              <a:spcBef>
                <a:spcPct val="0"/>
              </a:spcBef>
            </a:pPr>
            <a:r>
              <a:rPr lang="en-US" sz="2729">
                <a:solidFill>
                  <a:srgbClr val="000000"/>
                </a:solidFill>
                <a:latin typeface="Canva Sans"/>
                <a:ea typeface="Canva Sans"/>
                <a:cs typeface="Canva Sans"/>
                <a:sym typeface="Canva Sans"/>
              </a:rPr>
              <a:t>A slow website leads to high bounce rates and lost customers. Ensure your site:</a:t>
            </a:r>
          </a:p>
          <a:p>
            <a:pPr algn="ctr">
              <a:lnSpc>
                <a:spcPts val="3821"/>
              </a:lnSpc>
              <a:spcBef>
                <a:spcPct val="0"/>
              </a:spcBef>
            </a:pPr>
            <a:r>
              <a:rPr lang="en-US" sz="2729">
                <a:solidFill>
                  <a:srgbClr val="000000"/>
                </a:solidFill>
                <a:latin typeface="Canva Sans"/>
                <a:ea typeface="Canva Sans"/>
                <a:cs typeface="Canva Sans"/>
                <a:sym typeface="Canva Sans"/>
              </a:rPr>
              <a:t>Loads within 2-3 seconds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3098"/>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Uses optimized images and videos</a:t>
            </a:r>
          </a:p>
          <a:p>
            <a:pPr algn="ctr">
              <a:lnSpc>
                <a:spcPts val="3821"/>
              </a:lnSpc>
              <a:spcBef>
                <a:spcPct val="0"/>
              </a:spcBef>
            </a:pPr>
            <a:r>
              <a:rPr lang="en-US" sz="2729">
                <a:solidFill>
                  <a:srgbClr val="000000"/>
                </a:solidFill>
                <a:latin typeface="Canva Sans"/>
                <a:ea typeface="Canva Sans"/>
                <a:cs typeface="Canva Sans"/>
                <a:sym typeface="Canva Sans"/>
              </a:rPr>
              <a:t>Implements caching and Content Delivery Networks (CDN)</a:t>
            </a:r>
          </a:p>
          <a:p>
            <a:pPr algn="ctr">
              <a:lnSpc>
                <a:spcPts val="3821"/>
              </a:lnSpc>
              <a:spcBef>
                <a:spcPct val="0"/>
              </a:spcBef>
            </a:pPr>
            <a:r>
              <a:rPr lang="en-US" sz="2729">
                <a:solidFill>
                  <a:srgbClr val="000000"/>
                </a:solidFill>
                <a:latin typeface="Canva Sans"/>
                <a:ea typeface="Canva Sans"/>
                <a:cs typeface="Canva Sans"/>
                <a:sym typeface="Canva Sans"/>
              </a:rPr>
              <a:t>Minimizes the use of heavy scripts</a:t>
            </a:r>
          </a:p>
          <a:p>
            <a:pPr algn="ctr">
              <a:lnSpc>
                <a:spcPts val="3821"/>
              </a:lnSpc>
              <a:spcBef>
                <a:spcPct val="0"/>
              </a:spcBef>
            </a:pPr>
            <a:r>
              <a:rPr lang="en-US" sz="2729">
                <a:solidFill>
                  <a:srgbClr val="000000"/>
                </a:solidFill>
                <a:latin typeface="Canva Sans"/>
                <a:ea typeface="Canva Sans"/>
                <a:cs typeface="Canva Sans"/>
                <a:sym typeface="Canva Sans"/>
              </a:rPr>
              <a:t>3. Secure SSL Certification</a:t>
            </a:r>
          </a:p>
          <a:p>
            <a:pPr algn="ctr">
              <a:lnSpc>
                <a:spcPts val="3821"/>
              </a:lnSpc>
              <a:spcBef>
                <a:spcPct val="0"/>
              </a:spcBef>
            </a:pPr>
            <a:r>
              <a:rPr lang="en-US" sz="2729">
                <a:solidFill>
                  <a:srgbClr val="000000"/>
                </a:solidFill>
                <a:latin typeface="Canva Sans"/>
                <a:ea typeface="Canva Sans"/>
                <a:cs typeface="Canva Sans"/>
                <a:sym typeface="Canva Sans"/>
              </a:rPr>
              <a:t>Cybersecurity is a major concern in 2025. Protect your website and user data by:</a:t>
            </a:r>
          </a:p>
          <a:p>
            <a:pPr algn="ctr">
              <a:lnSpc>
                <a:spcPts val="3821"/>
              </a:lnSpc>
              <a:spcBef>
                <a:spcPct val="0"/>
              </a:spcBef>
            </a:pPr>
            <a:r>
              <a:rPr lang="en-US" sz="2729">
                <a:solidFill>
                  <a:srgbClr val="000000"/>
                </a:solidFill>
                <a:latin typeface="Canva Sans"/>
                <a:ea typeface="Canva Sans"/>
                <a:cs typeface="Canva Sans"/>
                <a:sym typeface="Canva Sans"/>
              </a:rPr>
              <a:t>Installing an SSL certificate (HTTPS)</a:t>
            </a:r>
          </a:p>
          <a:p>
            <a:pPr algn="ctr">
              <a:lnSpc>
                <a:spcPts val="3821"/>
              </a:lnSpc>
              <a:spcBef>
                <a:spcPct val="0"/>
              </a:spcBef>
            </a:pPr>
            <a:r>
              <a:rPr lang="en-US" sz="2729">
                <a:solidFill>
                  <a:srgbClr val="000000"/>
                </a:solidFill>
                <a:latin typeface="Canva Sans"/>
                <a:ea typeface="Canva Sans"/>
                <a:cs typeface="Canva Sans"/>
                <a:sym typeface="Canva Sans"/>
              </a:rPr>
              <a:t>Enforcing strong password policies for users</a:t>
            </a:r>
          </a:p>
          <a:p>
            <a:pPr algn="ctr">
              <a:lnSpc>
                <a:spcPts val="3821"/>
              </a:lnSpc>
              <a:spcBef>
                <a:spcPct val="0"/>
              </a:spcBef>
            </a:pPr>
            <a:r>
              <a:rPr lang="en-US" sz="2729">
                <a:solidFill>
                  <a:srgbClr val="000000"/>
                </a:solidFill>
                <a:latin typeface="Canva Sans"/>
                <a:ea typeface="Canva Sans"/>
                <a:cs typeface="Canva Sans"/>
                <a:sym typeface="Canva Sans"/>
              </a:rPr>
              <a:t>Implementing two-factor authentication (2FA) where necessary</a:t>
            </a:r>
          </a:p>
          <a:p>
            <a:pPr algn="ctr">
              <a:lnSpc>
                <a:spcPts val="3821"/>
              </a:lnSpc>
              <a:spcBef>
                <a:spcPct val="0"/>
              </a:spcBef>
            </a:pPr>
            <a:r>
              <a:rPr lang="en-US" sz="2729">
                <a:solidFill>
                  <a:srgbClr val="000000"/>
                </a:solidFill>
                <a:latin typeface="Canva Sans"/>
                <a:ea typeface="Canva Sans"/>
                <a:cs typeface="Canva Sans"/>
                <a:sym typeface="Canva Sans"/>
              </a:rPr>
              <a:t>Regularly updating software and plugins</a:t>
            </a:r>
          </a:p>
          <a:p>
            <a:pPr algn="ctr">
              <a:lnSpc>
                <a:spcPts val="3821"/>
              </a:lnSpc>
              <a:spcBef>
                <a:spcPct val="0"/>
              </a:spcBef>
            </a:pPr>
            <a:r>
              <a:rPr lang="en-US" sz="2729">
                <a:solidFill>
                  <a:srgbClr val="000000"/>
                </a:solidFill>
                <a:latin typeface="Canva Sans"/>
                <a:ea typeface="Canva Sans"/>
                <a:cs typeface="Canva Sans"/>
                <a:sym typeface="Canva Sans"/>
              </a:rPr>
              <a:t>4. SEO Optimization</a:t>
            </a:r>
          </a:p>
          <a:p>
            <a:pPr algn="ctr">
              <a:lnSpc>
                <a:spcPts val="3821"/>
              </a:lnSpc>
              <a:spcBef>
                <a:spcPct val="0"/>
              </a:spcBef>
            </a:pPr>
            <a:r>
              <a:rPr lang="en-US" sz="2729">
                <a:solidFill>
                  <a:srgbClr val="000000"/>
                </a:solidFill>
                <a:latin typeface="Canva Sans"/>
                <a:ea typeface="Canva Sans"/>
                <a:cs typeface="Canva Sans"/>
                <a:sym typeface="Canva Sans"/>
              </a:rPr>
              <a:t>For visibility on search engines, your website should be optimized for SEO. Key strategies include:</a:t>
            </a:r>
          </a:p>
          <a:p>
            <a:pPr algn="ctr">
              <a:lnSpc>
                <a:spcPts val="3821"/>
              </a:lnSpc>
              <a:spcBef>
                <a:spcPct val="0"/>
              </a:spcBef>
            </a:pPr>
            <a:r>
              <a:rPr lang="en-US" sz="2729">
                <a:solidFill>
                  <a:srgbClr val="000000"/>
                </a:solidFill>
                <a:latin typeface="Canva Sans"/>
                <a:ea typeface="Canva Sans"/>
                <a:cs typeface="Canva Sans"/>
                <a:sym typeface="Canva Sans"/>
              </a:rPr>
              <a:t>Using relevant keywords in content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49884"/>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Creating SEO-friendly URLs</a:t>
            </a:r>
          </a:p>
          <a:p>
            <a:pPr algn="ctr">
              <a:lnSpc>
                <a:spcPts val="3821"/>
              </a:lnSpc>
              <a:spcBef>
                <a:spcPct val="0"/>
              </a:spcBef>
            </a:pPr>
            <a:r>
              <a:rPr lang="en-US" sz="2729">
                <a:solidFill>
                  <a:srgbClr val="000000"/>
                </a:solidFill>
                <a:latin typeface="Canva Sans"/>
                <a:ea typeface="Canva Sans"/>
                <a:cs typeface="Canva Sans"/>
                <a:sym typeface="Canva Sans"/>
              </a:rPr>
              <a:t>Implementing schema markup</a:t>
            </a:r>
          </a:p>
          <a:p>
            <a:pPr algn="ctr">
              <a:lnSpc>
                <a:spcPts val="3821"/>
              </a:lnSpc>
              <a:spcBef>
                <a:spcPct val="0"/>
              </a:spcBef>
            </a:pPr>
            <a:r>
              <a:rPr lang="en-US" sz="2729">
                <a:solidFill>
                  <a:srgbClr val="000000"/>
                </a:solidFill>
                <a:latin typeface="Canva Sans"/>
                <a:ea typeface="Canva Sans"/>
                <a:cs typeface="Canva Sans"/>
                <a:sym typeface="Canva Sans"/>
              </a:rPr>
              <a:t>Optimizing images and meta tags</a:t>
            </a:r>
          </a:p>
          <a:p>
            <a:pPr algn="ctr">
              <a:lnSpc>
                <a:spcPts val="3821"/>
              </a:lnSpc>
              <a:spcBef>
                <a:spcPct val="0"/>
              </a:spcBef>
            </a:pPr>
            <a:r>
              <a:rPr lang="en-US" sz="2729">
                <a:solidFill>
                  <a:srgbClr val="000000"/>
                </a:solidFill>
                <a:latin typeface="Canva Sans"/>
                <a:ea typeface="Canva Sans"/>
                <a:cs typeface="Canva Sans"/>
                <a:sym typeface="Canva Sans"/>
              </a:rPr>
              <a:t>5. Clear and Engaging Call-to-Actions (CTAs)</a:t>
            </a:r>
          </a:p>
          <a:p>
            <a:pPr algn="ctr">
              <a:lnSpc>
                <a:spcPts val="3821"/>
              </a:lnSpc>
              <a:spcBef>
                <a:spcPct val="0"/>
              </a:spcBef>
            </a:pPr>
            <a:r>
              <a:rPr lang="en-US" sz="2729">
                <a:solidFill>
                  <a:srgbClr val="000000"/>
                </a:solidFill>
                <a:latin typeface="Canva Sans"/>
                <a:ea typeface="Canva Sans"/>
                <a:cs typeface="Canva Sans"/>
                <a:sym typeface="Canva Sans"/>
              </a:rPr>
              <a:t>A website should guide visitors toward taking action. Your CTAs should be:</a:t>
            </a:r>
          </a:p>
          <a:p>
            <a:pPr algn="ctr">
              <a:lnSpc>
                <a:spcPts val="3821"/>
              </a:lnSpc>
              <a:spcBef>
                <a:spcPct val="0"/>
              </a:spcBef>
            </a:pPr>
            <a:r>
              <a:rPr lang="en-US" sz="2729">
                <a:solidFill>
                  <a:srgbClr val="000000"/>
                </a:solidFill>
                <a:latin typeface="Canva Sans"/>
                <a:ea typeface="Canva Sans"/>
                <a:cs typeface="Canva Sans"/>
                <a:sym typeface="Canva Sans"/>
              </a:rPr>
              <a:t>Visibly placed and attention-grabbing</a:t>
            </a:r>
          </a:p>
          <a:p>
            <a:pPr algn="ctr">
              <a:lnSpc>
                <a:spcPts val="3821"/>
              </a:lnSpc>
              <a:spcBef>
                <a:spcPct val="0"/>
              </a:spcBef>
            </a:pPr>
            <a:r>
              <a:rPr lang="en-US" sz="2729">
                <a:solidFill>
                  <a:srgbClr val="000000"/>
                </a:solidFill>
                <a:latin typeface="Canva Sans"/>
                <a:ea typeface="Canva Sans"/>
                <a:cs typeface="Canva Sans"/>
                <a:sym typeface="Canva Sans"/>
              </a:rPr>
              <a:t>Direct and action-oriented (e.g., “Get a Free Quote,” “Subscribe Now”)</a:t>
            </a:r>
          </a:p>
          <a:p>
            <a:pPr algn="ctr">
              <a:lnSpc>
                <a:spcPts val="3821"/>
              </a:lnSpc>
              <a:spcBef>
                <a:spcPct val="0"/>
              </a:spcBef>
            </a:pPr>
            <a:r>
              <a:rPr lang="en-US" sz="2729">
                <a:solidFill>
                  <a:srgbClr val="000000"/>
                </a:solidFill>
                <a:latin typeface="Canva Sans"/>
                <a:ea typeface="Canva Sans"/>
                <a:cs typeface="Canva Sans"/>
                <a:sym typeface="Canva Sans"/>
              </a:rPr>
              <a:t>Optimized for conversions through A/B testing</a:t>
            </a:r>
          </a:p>
          <a:p>
            <a:pPr algn="ctr">
              <a:lnSpc>
                <a:spcPts val="3821"/>
              </a:lnSpc>
              <a:spcBef>
                <a:spcPct val="0"/>
              </a:spcBef>
            </a:pPr>
            <a:r>
              <a:rPr lang="en-US" sz="2729">
                <a:solidFill>
                  <a:srgbClr val="000000"/>
                </a:solidFill>
                <a:latin typeface="Canva Sans"/>
                <a:ea typeface="Canva Sans"/>
                <a:cs typeface="Canva Sans"/>
                <a:sym typeface="Canva Sans"/>
              </a:rPr>
              <a:t>6. Easy-to-Use Navigation</a:t>
            </a:r>
          </a:p>
          <a:p>
            <a:pPr algn="ctr">
              <a:lnSpc>
                <a:spcPts val="3821"/>
              </a:lnSpc>
              <a:spcBef>
                <a:spcPct val="0"/>
              </a:spcBef>
            </a:pPr>
            <a:r>
              <a:rPr lang="en-US" sz="2729">
                <a:solidFill>
                  <a:srgbClr val="000000"/>
                </a:solidFill>
                <a:latin typeface="Canva Sans"/>
                <a:ea typeface="Canva Sans"/>
                <a:cs typeface="Canva Sans"/>
                <a:sym typeface="Canva Sans"/>
              </a:rPr>
              <a:t>User experience plays a huge role in website success. Ensure your navigation:</a:t>
            </a:r>
          </a:p>
          <a:p>
            <a:pPr algn="ctr">
              <a:lnSpc>
                <a:spcPts val="3821"/>
              </a:lnSpc>
              <a:spcBef>
                <a:spcPct val="0"/>
              </a:spcBef>
            </a:pPr>
            <a:r>
              <a:rPr lang="en-US" sz="2729">
                <a:solidFill>
                  <a:srgbClr val="000000"/>
                </a:solidFill>
                <a:latin typeface="Canva Sans"/>
                <a:ea typeface="Canva Sans"/>
                <a:cs typeface="Canva Sans"/>
                <a:sym typeface="Canva Sans"/>
              </a:rPr>
              <a:t>Is simple and intuitive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81550"/>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Uses a sticky header for quick access</a:t>
            </a:r>
          </a:p>
          <a:p>
            <a:pPr algn="ctr">
              <a:lnSpc>
                <a:spcPts val="3821"/>
              </a:lnSpc>
              <a:spcBef>
                <a:spcPct val="0"/>
              </a:spcBef>
            </a:pPr>
            <a:r>
              <a:rPr lang="en-US" sz="2729">
                <a:solidFill>
                  <a:srgbClr val="000000"/>
                </a:solidFill>
                <a:latin typeface="Canva Sans"/>
                <a:ea typeface="Canva Sans"/>
                <a:cs typeface="Canva Sans"/>
                <a:sym typeface="Canva Sans"/>
              </a:rPr>
              <a:t>Includes a search bar for easy content discovery</a:t>
            </a:r>
          </a:p>
          <a:p>
            <a:pPr algn="ctr">
              <a:lnSpc>
                <a:spcPts val="3821"/>
              </a:lnSpc>
              <a:spcBef>
                <a:spcPct val="0"/>
              </a:spcBef>
            </a:pPr>
            <a:r>
              <a:rPr lang="en-US" sz="2729">
                <a:solidFill>
                  <a:srgbClr val="000000"/>
                </a:solidFill>
                <a:latin typeface="Canva Sans"/>
                <a:ea typeface="Canva Sans"/>
                <a:cs typeface="Canva Sans"/>
                <a:sym typeface="Canva Sans"/>
              </a:rPr>
              <a:t>Features a clear sitemap and logical menu structure</a:t>
            </a:r>
          </a:p>
          <a:p>
            <a:pPr algn="ctr">
              <a:lnSpc>
                <a:spcPts val="3821"/>
              </a:lnSpc>
              <a:spcBef>
                <a:spcPct val="0"/>
              </a:spcBef>
            </a:pPr>
            <a:r>
              <a:rPr lang="en-US" sz="2729">
                <a:solidFill>
                  <a:srgbClr val="000000"/>
                </a:solidFill>
                <a:latin typeface="Canva Sans"/>
                <a:ea typeface="Canva Sans"/>
                <a:cs typeface="Canva Sans"/>
                <a:sym typeface="Canva Sans"/>
              </a:rPr>
              <a:t>7. Contact Information and Live Chat Support</a:t>
            </a:r>
          </a:p>
          <a:p>
            <a:pPr algn="ctr">
              <a:lnSpc>
                <a:spcPts val="3821"/>
              </a:lnSpc>
              <a:spcBef>
                <a:spcPct val="0"/>
              </a:spcBef>
            </a:pPr>
            <a:r>
              <a:rPr lang="en-US" sz="2729">
                <a:solidFill>
                  <a:srgbClr val="000000"/>
                </a:solidFill>
                <a:latin typeface="Canva Sans"/>
                <a:ea typeface="Canva Sans"/>
                <a:cs typeface="Canva Sans"/>
                <a:sym typeface="Canva Sans"/>
              </a:rPr>
              <a:t>A business website should make it easy for customers to reach you. Essential contact features include:</a:t>
            </a:r>
          </a:p>
          <a:p>
            <a:pPr algn="ctr">
              <a:lnSpc>
                <a:spcPts val="3821"/>
              </a:lnSpc>
              <a:spcBef>
                <a:spcPct val="0"/>
              </a:spcBef>
            </a:pPr>
            <a:r>
              <a:rPr lang="en-US" sz="2729">
                <a:solidFill>
                  <a:srgbClr val="000000"/>
                </a:solidFill>
                <a:latin typeface="Canva Sans"/>
                <a:ea typeface="Canva Sans"/>
                <a:cs typeface="Canva Sans"/>
                <a:sym typeface="Canva Sans"/>
              </a:rPr>
              <a:t>Clickable phone numbers and email addresses</a:t>
            </a:r>
          </a:p>
          <a:p>
            <a:pPr algn="ctr">
              <a:lnSpc>
                <a:spcPts val="3821"/>
              </a:lnSpc>
              <a:spcBef>
                <a:spcPct val="0"/>
              </a:spcBef>
            </a:pPr>
            <a:r>
              <a:rPr lang="en-US" sz="2729">
                <a:solidFill>
                  <a:srgbClr val="000000"/>
                </a:solidFill>
                <a:latin typeface="Canva Sans"/>
                <a:ea typeface="Canva Sans"/>
                <a:cs typeface="Canva Sans"/>
                <a:sym typeface="Canva Sans"/>
              </a:rPr>
              <a:t>A professional and easy-to-use contact form</a:t>
            </a:r>
          </a:p>
          <a:p>
            <a:pPr algn="ctr">
              <a:lnSpc>
                <a:spcPts val="3821"/>
              </a:lnSpc>
              <a:spcBef>
                <a:spcPct val="0"/>
              </a:spcBef>
            </a:pPr>
            <a:r>
              <a:rPr lang="en-US" sz="2729">
                <a:solidFill>
                  <a:srgbClr val="000000"/>
                </a:solidFill>
                <a:latin typeface="Canva Sans"/>
                <a:ea typeface="Canva Sans"/>
                <a:cs typeface="Canva Sans"/>
                <a:sym typeface="Canva Sans"/>
              </a:rPr>
              <a:t>Integration with live chat or chatbots for instant support</a:t>
            </a:r>
          </a:p>
          <a:p>
            <a:pPr algn="ctr">
              <a:lnSpc>
                <a:spcPts val="3821"/>
              </a:lnSpc>
              <a:spcBef>
                <a:spcPct val="0"/>
              </a:spcBef>
            </a:pPr>
            <a:r>
              <a:rPr lang="en-US" sz="2729">
                <a:solidFill>
                  <a:srgbClr val="000000"/>
                </a:solidFill>
                <a:latin typeface="Canva Sans"/>
                <a:ea typeface="Canva Sans"/>
                <a:cs typeface="Canva Sans"/>
                <a:sym typeface="Canva Sans"/>
              </a:rPr>
              <a:t>Clear business hours and physical location (if applicable)</a:t>
            </a:r>
          </a:p>
          <a:p>
            <a:pPr algn="ctr">
              <a:lnSpc>
                <a:spcPts val="3821"/>
              </a:lnSpc>
              <a:spcBef>
                <a:spcPct val="0"/>
              </a:spcBef>
            </a:pPr>
            <a:r>
              <a:rPr lang="en-US" sz="2729">
                <a:solidFill>
                  <a:srgbClr val="000000"/>
                </a:solidFill>
                <a:latin typeface="Canva Sans"/>
                <a:ea typeface="Canva Sans"/>
                <a:cs typeface="Canva Sans"/>
                <a:sym typeface="Canva Sans"/>
              </a:rPr>
              <a:t>8. High-Quality Content and Blog Section</a:t>
            </a:r>
          </a:p>
          <a:p>
            <a:pPr algn="ctr">
              <a:lnSpc>
                <a:spcPts val="3821"/>
              </a:lnSpc>
              <a:spcBef>
                <a:spcPct val="0"/>
              </a:spcBef>
            </a:pPr>
            <a:r>
              <a:rPr lang="en-US" sz="2729">
                <a:solidFill>
                  <a:srgbClr val="000000"/>
                </a:solidFill>
                <a:latin typeface="Canva Sans"/>
                <a:ea typeface="Canva Sans"/>
                <a:cs typeface="Canva Sans"/>
                <a:sym typeface="Canva Sans"/>
              </a:rPr>
              <a:t>Content marketing is a powerful tool for attracting and engaging visitors. Your website should include:</a:t>
            </a:r>
          </a:p>
          <a:p>
            <a:pPr algn="ctr">
              <a:lnSpc>
                <a:spcPts val="3821"/>
              </a:lnSpc>
              <a:spcBef>
                <a:spcPct val="0"/>
              </a:spcBef>
            </a:pPr>
            <a:r>
              <a:rPr lang="en-US" sz="2729">
                <a:solidFill>
                  <a:srgbClr val="000000"/>
                </a:solidFill>
                <a:latin typeface="Canva Sans"/>
                <a:ea typeface="Canva Sans"/>
                <a:cs typeface="Canva Sans"/>
                <a:sym typeface="Canva Sans"/>
              </a:rPr>
              <a:t>Well-written, engaging, and informative content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043857" y="3561223"/>
            <a:ext cx="14200287"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 regularly updated blog covering industry trends and insights</a:t>
            </a:r>
          </a:p>
          <a:p>
            <a:pPr algn="ctr">
              <a:lnSpc>
                <a:spcPts val="3821"/>
              </a:lnSpc>
              <a:spcBef>
                <a:spcPct val="0"/>
              </a:spcBef>
            </a:pPr>
            <a:r>
              <a:rPr lang="en-US" sz="2729">
                <a:solidFill>
                  <a:srgbClr val="000000"/>
                </a:solidFill>
                <a:latin typeface="Canva Sans"/>
                <a:ea typeface="Canva Sans"/>
                <a:cs typeface="Canva Sans"/>
                <a:sym typeface="Canva Sans"/>
              </a:rPr>
              <a:t>Video content for better engagement and SEO benefits</a:t>
            </a:r>
          </a:p>
          <a:p>
            <a:pPr algn="ctr">
              <a:lnSpc>
                <a:spcPts val="3821"/>
              </a:lnSpc>
              <a:spcBef>
                <a:spcPct val="0"/>
              </a:spcBef>
            </a:pPr>
            <a:r>
              <a:rPr lang="en-US" sz="2729">
                <a:solidFill>
                  <a:srgbClr val="000000"/>
                </a:solidFill>
                <a:latin typeface="Canva Sans"/>
                <a:ea typeface="Canva Sans"/>
                <a:cs typeface="Canva Sans"/>
                <a:sym typeface="Canva Sans"/>
              </a:rPr>
              <a:t>User-generated content, testimonials, and case studies</a:t>
            </a:r>
          </a:p>
          <a:p>
            <a:pPr algn="ctr">
              <a:lnSpc>
                <a:spcPts val="3821"/>
              </a:lnSpc>
              <a:spcBef>
                <a:spcPct val="0"/>
              </a:spcBef>
            </a:pPr>
            <a:r>
              <a:rPr lang="en-US" sz="2729">
                <a:solidFill>
                  <a:srgbClr val="000000"/>
                </a:solidFill>
                <a:latin typeface="Canva Sans"/>
                <a:ea typeface="Canva Sans"/>
                <a:cs typeface="Canva Sans"/>
                <a:sym typeface="Canva Sans"/>
              </a:rPr>
              <a:t>9. E-commerce Capabilities (If Applicable)</a:t>
            </a:r>
          </a:p>
          <a:p>
            <a:pPr algn="ctr">
              <a:lnSpc>
                <a:spcPts val="3821"/>
              </a:lnSpc>
              <a:spcBef>
                <a:spcPct val="0"/>
              </a:spcBef>
            </a:pPr>
            <a:r>
              <a:rPr lang="en-US" sz="2729">
                <a:solidFill>
                  <a:srgbClr val="000000"/>
                </a:solidFill>
                <a:latin typeface="Canva Sans"/>
                <a:ea typeface="Canva Sans"/>
                <a:cs typeface="Canva Sans"/>
                <a:sym typeface="Canva Sans"/>
              </a:rPr>
              <a:t>For online businesses, an e-commerce-ready website is vital. Key features include:</a:t>
            </a:r>
          </a:p>
          <a:p>
            <a:pPr algn="ctr">
              <a:lnSpc>
                <a:spcPts val="3821"/>
              </a:lnSpc>
              <a:spcBef>
                <a:spcPct val="0"/>
              </a:spcBef>
            </a:pPr>
            <a:r>
              <a:rPr lang="en-US" sz="2729">
                <a:solidFill>
                  <a:srgbClr val="000000"/>
                </a:solidFill>
                <a:latin typeface="Canva Sans"/>
                <a:ea typeface="Canva Sans"/>
                <a:cs typeface="Canva Sans"/>
                <a:sym typeface="Canva Sans"/>
              </a:rPr>
              <a:t>Secure and easy-to-use payment gateways</a:t>
            </a:r>
          </a:p>
          <a:p>
            <a:pPr algn="ctr">
              <a:lnSpc>
                <a:spcPts val="3821"/>
              </a:lnSpc>
              <a:spcBef>
                <a:spcPct val="0"/>
              </a:spcBef>
            </a:pPr>
            <a:r>
              <a:rPr lang="en-US" sz="2729">
                <a:solidFill>
                  <a:srgbClr val="000000"/>
                </a:solidFill>
                <a:latin typeface="Canva Sans"/>
                <a:ea typeface="Canva Sans"/>
                <a:cs typeface="Canva Sans"/>
                <a:sym typeface="Canva Sans"/>
              </a:rPr>
              <a:t>A smooth checkout process with multiple payment options</a:t>
            </a:r>
          </a:p>
          <a:p>
            <a:pPr algn="ctr">
              <a:lnSpc>
                <a:spcPts val="3821"/>
              </a:lnSpc>
              <a:spcBef>
                <a:spcPct val="0"/>
              </a:spcBef>
            </a:pPr>
            <a:r>
              <a:rPr lang="en-US" sz="2729">
                <a:solidFill>
                  <a:srgbClr val="000000"/>
                </a:solidFill>
                <a:latin typeface="Canva Sans"/>
                <a:ea typeface="Canva Sans"/>
                <a:cs typeface="Canva Sans"/>
                <a:sym typeface="Canva Sans"/>
              </a:rPr>
              <a:t>Inventory management and order tracking features</a:t>
            </a:r>
          </a:p>
          <a:p>
            <a:pPr algn="ctr">
              <a:lnSpc>
                <a:spcPts val="3821"/>
              </a:lnSpc>
              <a:spcBef>
                <a:spcPct val="0"/>
              </a:spcBef>
            </a:pPr>
            <a:r>
              <a:rPr lang="en-US" sz="2729">
                <a:solidFill>
                  <a:srgbClr val="000000"/>
                </a:solidFill>
                <a:latin typeface="Canva Sans"/>
                <a:ea typeface="Canva Sans"/>
                <a:cs typeface="Canva Sans"/>
                <a:sym typeface="Canva Sans"/>
              </a:rPr>
              <a:t>Mobile-friendly shopping experience</a:t>
            </a:r>
          </a:p>
          <a:p>
            <a:pPr algn="ctr">
              <a:lnSpc>
                <a:spcPts val="3821"/>
              </a:lnSpc>
              <a:spcBef>
                <a:spcPct val="0"/>
              </a:spcBef>
            </a:pPr>
            <a:r>
              <a:rPr lang="en-US" sz="2729">
                <a:solidFill>
                  <a:srgbClr val="000000"/>
                </a:solidFill>
                <a:latin typeface="Canva Sans"/>
                <a:ea typeface="Canva Sans"/>
                <a:cs typeface="Canva Sans"/>
                <a:sym typeface="Canva Sans"/>
              </a:rPr>
              <a:t>10. Social Media Integration</a:t>
            </a:r>
          </a:p>
          <a:p>
            <a:pPr algn="ctr">
              <a:lnSpc>
                <a:spcPts val="3821"/>
              </a:lnSpc>
              <a:spcBef>
                <a:spcPct val="0"/>
              </a:spcBef>
            </a:pPr>
            <a:r>
              <a:rPr lang="en-US" sz="2729">
                <a:solidFill>
                  <a:srgbClr val="000000"/>
                </a:solidFill>
                <a:latin typeface="Canva Sans"/>
                <a:ea typeface="Canva Sans"/>
                <a:cs typeface="Canva Sans"/>
                <a:sym typeface="Canva Sans"/>
              </a:rPr>
              <a:t>Leverage social media to increase engagement and drive traffic. Your website should: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698575" y="3428955"/>
            <a:ext cx="14890849"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Include social media icons for quick access</a:t>
            </a:r>
          </a:p>
          <a:p>
            <a:pPr algn="ctr">
              <a:lnSpc>
                <a:spcPts val="3821"/>
              </a:lnSpc>
              <a:spcBef>
                <a:spcPct val="0"/>
              </a:spcBef>
            </a:pPr>
            <a:r>
              <a:rPr lang="en-US" sz="2729">
                <a:solidFill>
                  <a:srgbClr val="000000"/>
                </a:solidFill>
                <a:latin typeface="Canva Sans"/>
                <a:ea typeface="Canva Sans"/>
                <a:cs typeface="Canva Sans"/>
                <a:sym typeface="Canva Sans"/>
              </a:rPr>
              <a:t>Display recent social media posts (if relevant)</a:t>
            </a:r>
          </a:p>
          <a:p>
            <a:pPr algn="ctr">
              <a:lnSpc>
                <a:spcPts val="3821"/>
              </a:lnSpc>
              <a:spcBef>
                <a:spcPct val="0"/>
              </a:spcBef>
            </a:pPr>
            <a:r>
              <a:rPr lang="en-US" sz="2729">
                <a:solidFill>
                  <a:srgbClr val="000000"/>
                </a:solidFill>
                <a:latin typeface="Canva Sans"/>
                <a:ea typeface="Canva Sans"/>
                <a:cs typeface="Canva Sans"/>
                <a:sym typeface="Canva Sans"/>
              </a:rPr>
              <a:t>Allow users to share content with social share buttons</a:t>
            </a:r>
          </a:p>
          <a:p>
            <a:pPr algn="ctr">
              <a:lnSpc>
                <a:spcPts val="3821"/>
              </a:lnSpc>
              <a:spcBef>
                <a:spcPct val="0"/>
              </a:spcBef>
            </a:pPr>
            <a:r>
              <a:rPr lang="en-US" sz="2729">
                <a:solidFill>
                  <a:srgbClr val="000000"/>
                </a:solidFill>
                <a:latin typeface="Canva Sans"/>
                <a:ea typeface="Canva Sans"/>
                <a:cs typeface="Canva Sans"/>
                <a:sym typeface="Canva Sans"/>
              </a:rPr>
              <a:t>11. Analytics and Performance Tracking</a:t>
            </a:r>
          </a:p>
          <a:p>
            <a:pPr algn="ctr">
              <a:lnSpc>
                <a:spcPts val="3821"/>
              </a:lnSpc>
              <a:spcBef>
                <a:spcPct val="0"/>
              </a:spcBef>
            </a:pPr>
            <a:r>
              <a:rPr lang="en-US" sz="2729">
                <a:solidFill>
                  <a:srgbClr val="000000"/>
                </a:solidFill>
                <a:latin typeface="Canva Sans"/>
                <a:ea typeface="Canva Sans"/>
                <a:cs typeface="Canva Sans"/>
                <a:sym typeface="Canva Sans"/>
              </a:rPr>
              <a:t>Track your website’s success with analytical tools. Ensure your website is integrated with:</a:t>
            </a:r>
          </a:p>
          <a:p>
            <a:pPr algn="ctr">
              <a:lnSpc>
                <a:spcPts val="3821"/>
              </a:lnSpc>
              <a:spcBef>
                <a:spcPct val="0"/>
              </a:spcBef>
            </a:pPr>
            <a:r>
              <a:rPr lang="en-US" sz="2729">
                <a:solidFill>
                  <a:srgbClr val="000000"/>
                </a:solidFill>
                <a:latin typeface="Canva Sans"/>
                <a:ea typeface="Canva Sans"/>
                <a:cs typeface="Canva Sans"/>
                <a:sym typeface="Canva Sans"/>
              </a:rPr>
              <a:t>Google Analytics or an equivalent tool</a:t>
            </a:r>
          </a:p>
          <a:p>
            <a:pPr algn="ctr">
              <a:lnSpc>
                <a:spcPts val="3821"/>
              </a:lnSpc>
              <a:spcBef>
                <a:spcPct val="0"/>
              </a:spcBef>
            </a:pPr>
            <a:r>
              <a:rPr lang="en-US" sz="2729">
                <a:solidFill>
                  <a:srgbClr val="000000"/>
                </a:solidFill>
                <a:latin typeface="Canva Sans"/>
                <a:ea typeface="Canva Sans"/>
                <a:cs typeface="Canva Sans"/>
                <a:sym typeface="Canva Sans"/>
              </a:rPr>
              <a:t>Heatmaps to analyze user behavior</a:t>
            </a:r>
          </a:p>
          <a:p>
            <a:pPr algn="ctr">
              <a:lnSpc>
                <a:spcPts val="3821"/>
              </a:lnSpc>
              <a:spcBef>
                <a:spcPct val="0"/>
              </a:spcBef>
            </a:pPr>
            <a:r>
              <a:rPr lang="en-US" sz="2729">
                <a:solidFill>
                  <a:srgbClr val="000000"/>
                </a:solidFill>
                <a:latin typeface="Canva Sans"/>
                <a:ea typeface="Canva Sans"/>
                <a:cs typeface="Canva Sans"/>
                <a:sym typeface="Canva Sans"/>
              </a:rPr>
              <a:t>Conversion tracking for measuring business success</a:t>
            </a:r>
          </a:p>
        </p:txBody>
      </p:sp>
      <p:sp>
        <p:nvSpPr>
          <p:cNvPr name="TextBox 3" id="3"/>
          <p:cNvSpPr txBox="true"/>
          <p:nvPr/>
        </p:nvSpPr>
        <p:spPr>
          <a:xfrm rot="0">
            <a:off x="1844353" y="7169613"/>
            <a:ext cx="14599295"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12. Accessibility Features</a:t>
            </a:r>
          </a:p>
          <a:p>
            <a:pPr algn="ctr">
              <a:lnSpc>
                <a:spcPts val="3821"/>
              </a:lnSpc>
              <a:spcBef>
                <a:spcPct val="0"/>
              </a:spcBef>
            </a:pPr>
            <a:r>
              <a:rPr lang="en-US" sz="2729">
                <a:solidFill>
                  <a:srgbClr val="000000"/>
                </a:solidFill>
                <a:latin typeface="Canva Sans"/>
                <a:ea typeface="Canva Sans"/>
                <a:cs typeface="Canva Sans"/>
                <a:sym typeface="Canva Sans"/>
              </a:rPr>
              <a:t>A website should be accessible to all users, including those with disabilities. Implement:</a:t>
            </a:r>
          </a:p>
          <a:p>
            <a:pPr algn="ctr">
              <a:lnSpc>
                <a:spcPts val="3821"/>
              </a:lnSpc>
              <a:spcBef>
                <a:spcPct val="0"/>
              </a:spcBef>
            </a:pPr>
            <a:r>
              <a:rPr lang="en-US" sz="2729">
                <a:solidFill>
                  <a:srgbClr val="000000"/>
                </a:solidFill>
                <a:latin typeface="Canva Sans"/>
                <a:ea typeface="Canva Sans"/>
                <a:cs typeface="Canva Sans"/>
                <a:sym typeface="Canva Sans"/>
              </a:rPr>
              <a:t>Alt text for images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409974" y="4258350"/>
            <a:ext cx="13468052"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Keyboard navigation support</a:t>
            </a:r>
          </a:p>
          <a:p>
            <a:pPr algn="ctr">
              <a:lnSpc>
                <a:spcPts val="3821"/>
              </a:lnSpc>
              <a:spcBef>
                <a:spcPct val="0"/>
              </a:spcBef>
            </a:pPr>
            <a:r>
              <a:rPr lang="en-US" sz="2729">
                <a:solidFill>
                  <a:srgbClr val="000000"/>
                </a:solidFill>
                <a:latin typeface="Canva Sans"/>
                <a:ea typeface="Canva Sans"/>
                <a:cs typeface="Canva Sans"/>
                <a:sym typeface="Canva Sans"/>
              </a:rPr>
              <a:t>Screen reader compatibility</a:t>
            </a:r>
          </a:p>
          <a:p>
            <a:pPr algn="ctr">
              <a:lnSpc>
                <a:spcPts val="3821"/>
              </a:lnSpc>
              <a:spcBef>
                <a:spcPct val="0"/>
              </a:spcBef>
            </a:pPr>
            <a:r>
              <a:rPr lang="en-US" sz="2729">
                <a:solidFill>
                  <a:srgbClr val="000000"/>
                </a:solidFill>
                <a:latin typeface="Canva Sans"/>
                <a:ea typeface="Canva Sans"/>
                <a:cs typeface="Canva Sans"/>
                <a:sym typeface="Canva Sans"/>
              </a:rPr>
              <a:t>High-contrast mode options</a:t>
            </a:r>
          </a:p>
          <a:p>
            <a:pPr algn="ctr">
              <a:lnSpc>
                <a:spcPts val="3821"/>
              </a:lnSpc>
              <a:spcBef>
                <a:spcPct val="0"/>
              </a:spcBef>
            </a:pPr>
            <a:r>
              <a:rPr lang="en-US" sz="2729">
                <a:solidFill>
                  <a:srgbClr val="000000"/>
                </a:solidFill>
                <a:latin typeface="Canva Sans"/>
                <a:ea typeface="Canva Sans"/>
                <a:cs typeface="Canva Sans"/>
                <a:sym typeface="Canva Sans"/>
              </a:rPr>
              <a:t>13. Regular Updates and Maintenance</a:t>
            </a:r>
          </a:p>
          <a:p>
            <a:pPr algn="ctr">
              <a:lnSpc>
                <a:spcPts val="3821"/>
              </a:lnSpc>
              <a:spcBef>
                <a:spcPct val="0"/>
              </a:spcBef>
            </a:pPr>
            <a:r>
              <a:rPr lang="en-US" sz="2729">
                <a:solidFill>
                  <a:srgbClr val="000000"/>
                </a:solidFill>
                <a:latin typeface="Canva Sans"/>
                <a:ea typeface="Canva Sans"/>
                <a:cs typeface="Canva Sans"/>
                <a:sym typeface="Canva Sans"/>
              </a:rPr>
              <a:t>Keeping your website updated is crucial for security and performance. Regularly:</a:t>
            </a:r>
          </a:p>
          <a:p>
            <a:pPr algn="ctr">
              <a:lnSpc>
                <a:spcPts val="3821"/>
              </a:lnSpc>
              <a:spcBef>
                <a:spcPct val="0"/>
              </a:spcBef>
            </a:pPr>
            <a:r>
              <a:rPr lang="en-US" sz="2729">
                <a:solidFill>
                  <a:srgbClr val="000000"/>
                </a:solidFill>
                <a:latin typeface="Canva Sans"/>
                <a:ea typeface="Canva Sans"/>
                <a:cs typeface="Canva Sans"/>
                <a:sym typeface="Canva Sans"/>
              </a:rPr>
              <a:t>Update software, plugins, and themes</a:t>
            </a:r>
          </a:p>
          <a:p>
            <a:pPr algn="ctr">
              <a:lnSpc>
                <a:spcPts val="3821"/>
              </a:lnSpc>
              <a:spcBef>
                <a:spcPct val="0"/>
              </a:spcBef>
            </a:pPr>
            <a:r>
              <a:rPr lang="en-US" sz="2729">
                <a:solidFill>
                  <a:srgbClr val="000000"/>
                </a:solidFill>
                <a:latin typeface="Canva Sans"/>
                <a:ea typeface="Canva Sans"/>
                <a:cs typeface="Canva Sans"/>
                <a:sym typeface="Canva Sans"/>
              </a:rPr>
              <a:t>Check for broken links and fix them</a:t>
            </a:r>
          </a:p>
          <a:p>
            <a:pPr algn="ctr">
              <a:lnSpc>
                <a:spcPts val="3821"/>
              </a:lnSpc>
              <a:spcBef>
                <a:spcPct val="0"/>
              </a:spcBef>
            </a:pPr>
            <a:r>
              <a:rPr lang="en-US" sz="2729">
                <a:solidFill>
                  <a:srgbClr val="000000"/>
                </a:solidFill>
                <a:latin typeface="Canva Sans"/>
                <a:ea typeface="Canva Sans"/>
                <a:cs typeface="Canva Sans"/>
                <a:sym typeface="Canva Sans"/>
              </a:rPr>
              <a:t>Perform security audits and backups</a:t>
            </a:r>
          </a:p>
          <a:p>
            <a:pPr algn="ctr">
              <a:lnSpc>
                <a:spcPts val="3821"/>
              </a:lnSpc>
              <a:spcBef>
                <a:spcPct val="0"/>
              </a:spcBef>
            </a:pPr>
            <a:r>
              <a:rPr lang="en-US" sz="2729">
                <a:solidFill>
                  <a:srgbClr val="000000"/>
                </a:solidFill>
                <a:latin typeface="Canva Sans"/>
                <a:ea typeface="Canva Sans"/>
                <a:cs typeface="Canva Sans"/>
                <a:sym typeface="Canva Sans"/>
              </a:rPr>
              <a:t>Optimize performance based on analytics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35395" y="210476"/>
            <a:ext cx="14638986" cy="4317700"/>
          </a:xfrm>
          <a:custGeom>
            <a:avLst/>
            <a:gdLst/>
            <a:ahLst/>
            <a:cxnLst/>
            <a:rect r="r" b="b" t="t" l="l"/>
            <a:pathLst>
              <a:path h="4317700" w="14638986">
                <a:moveTo>
                  <a:pt x="0" y="0"/>
                </a:moveTo>
                <a:lnTo>
                  <a:pt x="14638985" y="0"/>
                </a:lnTo>
                <a:lnTo>
                  <a:pt x="14638985" y="4317701"/>
                </a:lnTo>
                <a:lnTo>
                  <a:pt x="0" y="4317701"/>
                </a:lnTo>
                <a:lnTo>
                  <a:pt x="0" y="0"/>
                </a:lnTo>
                <a:close/>
              </a:path>
            </a:pathLst>
          </a:custGeom>
          <a:blipFill>
            <a:blip r:embed="rId2"/>
            <a:stretch>
              <a:fillRect l="0" t="-34149" r="0" b="-59742"/>
            </a:stretch>
          </a:blipFill>
        </p:spPr>
      </p:sp>
      <p:sp>
        <p:nvSpPr>
          <p:cNvPr name="TextBox 3" id="3"/>
          <p:cNvSpPr txBox="true"/>
          <p:nvPr/>
        </p:nvSpPr>
        <p:spPr>
          <a:xfrm rot="0">
            <a:off x="0" y="6695237"/>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The Ultimate Guide to Choosing the Right Website Design and Development Company for Your Business Growth</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today’s digital age, having a professional and functional website is crucial for business success.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433829"/>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 business website in 2025 must be fast, secure, and user-friendly while providing a seamless experience for visitors. By implementing these essential features, you can ensure your website remains competitive, drives conversions, and supports business growth. Keep updating your site with the latest trends to stay ahead in the digital landscape.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775" t="0" r="-27775"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1643" y="281254"/>
            <a:ext cx="14507809" cy="4620443"/>
          </a:xfrm>
          <a:custGeom>
            <a:avLst/>
            <a:gdLst/>
            <a:ahLst/>
            <a:cxnLst/>
            <a:rect r="r" b="b" t="t" l="l"/>
            <a:pathLst>
              <a:path h="4620443" w="14507809">
                <a:moveTo>
                  <a:pt x="0" y="0"/>
                </a:moveTo>
                <a:lnTo>
                  <a:pt x="14507809" y="0"/>
                </a:lnTo>
                <a:lnTo>
                  <a:pt x="14507809" y="4620443"/>
                </a:lnTo>
                <a:lnTo>
                  <a:pt x="0" y="4620443"/>
                </a:lnTo>
                <a:lnTo>
                  <a:pt x="0" y="0"/>
                </a:lnTo>
                <a:close/>
              </a:path>
            </a:pathLst>
          </a:custGeom>
          <a:blipFill>
            <a:blip r:embed="rId2"/>
            <a:stretch>
              <a:fillRect l="0" t="-42136" r="0" b="-67191"/>
            </a:stretch>
          </a:blipFill>
        </p:spPr>
      </p:sp>
      <p:sp>
        <p:nvSpPr>
          <p:cNvPr name="TextBox 3" id="3"/>
          <p:cNvSpPr txBox="true"/>
          <p:nvPr/>
        </p:nvSpPr>
        <p:spPr>
          <a:xfrm rot="0">
            <a:off x="0" y="7079358"/>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 are a startup, a small business, or a large enterprise, choosing the right website design and development company can make or break your online presence. This guide will walk you through the key factors to consider when selecting the best web development agency for your needs.</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4706" y="268042"/>
            <a:ext cx="14753232" cy="4462700"/>
          </a:xfrm>
          <a:custGeom>
            <a:avLst/>
            <a:gdLst/>
            <a:ahLst/>
            <a:cxnLst/>
            <a:rect r="r" b="b" t="t" l="l"/>
            <a:pathLst>
              <a:path h="4462700" w="14753232">
                <a:moveTo>
                  <a:pt x="0" y="0"/>
                </a:moveTo>
                <a:lnTo>
                  <a:pt x="14753231" y="0"/>
                </a:lnTo>
                <a:lnTo>
                  <a:pt x="14753231" y="4462700"/>
                </a:lnTo>
                <a:lnTo>
                  <a:pt x="0" y="4462700"/>
                </a:lnTo>
                <a:lnTo>
                  <a:pt x="0" y="0"/>
                </a:lnTo>
                <a:close/>
              </a:path>
            </a:pathLst>
          </a:custGeom>
          <a:blipFill>
            <a:blip r:embed="rId2"/>
            <a:stretch>
              <a:fillRect l="0" t="-42272" r="0" b="-78234"/>
            </a:stretch>
          </a:blipFill>
        </p:spPr>
      </p:sp>
      <p:sp>
        <p:nvSpPr>
          <p:cNvPr name="TextBox 3" id="3"/>
          <p:cNvSpPr txBox="true"/>
          <p:nvPr/>
        </p:nvSpPr>
        <p:spPr>
          <a:xfrm rot="0">
            <a:off x="0" y="7079356"/>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Define Your Website Goals and Requirements</a:t>
            </a:r>
          </a:p>
          <a:p>
            <a:pPr algn="ctr">
              <a:lnSpc>
                <a:spcPts val="4373"/>
              </a:lnSpc>
              <a:spcBef>
                <a:spcPct val="0"/>
              </a:spcBef>
            </a:pPr>
            <a:r>
              <a:rPr lang="en-US" sz="2733">
                <a:solidFill>
                  <a:srgbClr val="000000"/>
                </a:solidFill>
                <a:latin typeface="Canva Sans"/>
                <a:ea typeface="Canva Sans"/>
                <a:cs typeface="Canva Sans"/>
                <a:sym typeface="Canva Sans"/>
              </a:rPr>
              <a:t>Before you start searching for a web development company, it is essential to clearly define your website's goals. Ask yourself:</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2529" y="327204"/>
            <a:ext cx="14558656" cy="4160211"/>
          </a:xfrm>
          <a:custGeom>
            <a:avLst/>
            <a:gdLst/>
            <a:ahLst/>
            <a:cxnLst/>
            <a:rect r="r" b="b" t="t" l="l"/>
            <a:pathLst>
              <a:path h="4160211" w="14558656">
                <a:moveTo>
                  <a:pt x="0" y="0"/>
                </a:moveTo>
                <a:lnTo>
                  <a:pt x="14558656" y="0"/>
                </a:lnTo>
                <a:lnTo>
                  <a:pt x="14558656" y="4160211"/>
                </a:lnTo>
                <a:lnTo>
                  <a:pt x="0" y="4160211"/>
                </a:lnTo>
                <a:lnTo>
                  <a:pt x="0" y="0"/>
                </a:lnTo>
                <a:close/>
              </a:path>
            </a:pathLst>
          </a:custGeom>
          <a:blipFill>
            <a:blip r:embed="rId2"/>
            <a:stretch>
              <a:fillRect l="0" t="-57098" r="0" b="-115279"/>
            </a:stretch>
          </a:blipFill>
        </p:spPr>
      </p:sp>
      <p:sp>
        <p:nvSpPr>
          <p:cNvPr name="TextBox 3" id="3"/>
          <p:cNvSpPr txBox="true"/>
          <p:nvPr/>
        </p:nvSpPr>
        <p:spPr>
          <a:xfrm rot="0">
            <a:off x="0" y="7063570"/>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is the main objective of the website, and how does it align with your business goals?? (e.g., e-commerce, portfolio, blog, corporate site)</a:t>
            </a:r>
          </a:p>
          <a:p>
            <a:pPr algn="ctr">
              <a:lnSpc>
                <a:spcPts val="4373"/>
              </a:lnSpc>
              <a:spcBef>
                <a:spcPct val="0"/>
              </a:spcBef>
            </a:pPr>
            <a:r>
              <a:rPr lang="en-US" sz="2733">
                <a:solidFill>
                  <a:srgbClr val="000000"/>
                </a:solidFill>
                <a:latin typeface="Canva Sans"/>
                <a:ea typeface="Canva Sans"/>
                <a:cs typeface="Canva Sans"/>
                <a:sym typeface="Canva Sans"/>
              </a:rPr>
              <a:t>What features and functionalities do you need? (e.g., user login, payment gateways, chat support)</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41523" y="3538093"/>
            <a:ext cx="18204954"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Who is your target audience?</a:t>
            </a:r>
          </a:p>
          <a:p>
            <a:pPr algn="ctr">
              <a:lnSpc>
                <a:spcPts val="4373"/>
              </a:lnSpc>
              <a:spcBef>
                <a:spcPct val="0"/>
              </a:spcBef>
            </a:pPr>
            <a:r>
              <a:rPr lang="en-US" sz="2733">
                <a:solidFill>
                  <a:srgbClr val="000000"/>
                </a:solidFill>
                <a:latin typeface="Canva Sans"/>
                <a:ea typeface="Canva Sans"/>
                <a:cs typeface="Canva Sans"/>
                <a:sym typeface="Canva Sans"/>
              </a:rPr>
              <a:t>What is your budget and timeline?</a:t>
            </a:r>
          </a:p>
          <a:p>
            <a:pPr algn="ctr">
              <a:lnSpc>
                <a:spcPts val="4373"/>
              </a:lnSpc>
              <a:spcBef>
                <a:spcPct val="0"/>
              </a:spcBef>
            </a:pPr>
            <a:r>
              <a:rPr lang="en-US" sz="2733">
                <a:solidFill>
                  <a:srgbClr val="000000"/>
                </a:solidFill>
                <a:latin typeface="Canva Sans"/>
                <a:ea typeface="Canva Sans"/>
                <a:cs typeface="Canva Sans"/>
                <a:sym typeface="Canva Sans"/>
              </a:rPr>
              <a:t>Having a clear understanding of your requirements will help you find a company that aligns with your vision.</a:t>
            </a:r>
          </a:p>
          <a:p>
            <a:pPr algn="ctr">
              <a:lnSpc>
                <a:spcPts val="4373"/>
              </a:lnSpc>
              <a:spcBef>
                <a:spcPct val="0"/>
              </a:spcBef>
            </a:pPr>
            <a:r>
              <a:rPr lang="en-US" sz="2733">
                <a:solidFill>
                  <a:srgbClr val="000000"/>
                </a:solidFill>
                <a:latin typeface="Canva Sans"/>
                <a:ea typeface="Canva Sans"/>
                <a:cs typeface="Canva Sans"/>
                <a:sym typeface="Canva Sans"/>
              </a:rPr>
              <a:t>2. Research Potential Companies</a:t>
            </a:r>
          </a:p>
          <a:p>
            <a:pPr algn="ctr">
              <a:lnSpc>
                <a:spcPts val="4373"/>
              </a:lnSpc>
              <a:spcBef>
                <a:spcPct val="0"/>
              </a:spcBef>
            </a:pPr>
            <a:r>
              <a:rPr lang="en-US" sz="2733">
                <a:solidFill>
                  <a:srgbClr val="000000"/>
                </a:solidFill>
                <a:latin typeface="Canva Sans"/>
                <a:ea typeface="Canva Sans"/>
                <a:cs typeface="Canva Sans"/>
                <a:sym typeface="Canva Sans"/>
              </a:rPr>
              <a:t>Start by researching website design and development companies. You can find potential candidates through:</a:t>
            </a:r>
          </a:p>
          <a:p>
            <a:pPr algn="ctr">
              <a:lnSpc>
                <a:spcPts val="4373"/>
              </a:lnSpc>
              <a:spcBef>
                <a:spcPct val="0"/>
              </a:spcBef>
            </a:pPr>
            <a:r>
              <a:rPr lang="en-US" sz="2733">
                <a:solidFill>
                  <a:srgbClr val="000000"/>
                </a:solidFill>
                <a:latin typeface="Canva Sans"/>
                <a:ea typeface="Canva Sans"/>
                <a:cs typeface="Canva Sans"/>
                <a:sym typeface="Canva Sans"/>
              </a:rPr>
              <a:t>Online searches</a:t>
            </a:r>
          </a:p>
          <a:p>
            <a:pPr algn="ctr">
              <a:lnSpc>
                <a:spcPts val="4373"/>
              </a:lnSpc>
              <a:spcBef>
                <a:spcPct val="0"/>
              </a:spcBef>
            </a:pPr>
            <a:r>
              <a:rPr lang="en-US" sz="2733">
                <a:solidFill>
                  <a:srgbClr val="000000"/>
                </a:solidFill>
                <a:latin typeface="Canva Sans"/>
                <a:ea typeface="Canva Sans"/>
                <a:cs typeface="Canva Sans"/>
                <a:sym typeface="Canva Sans"/>
              </a:rPr>
              <a:t>Social media platforms</a:t>
            </a:r>
          </a:p>
          <a:p>
            <a:pPr algn="ctr">
              <a:lnSpc>
                <a:spcPts val="4373"/>
              </a:lnSpc>
              <a:spcBef>
                <a:spcPct val="0"/>
              </a:spcBef>
            </a:pPr>
            <a:r>
              <a:rPr lang="en-US" sz="2733">
                <a:solidFill>
                  <a:srgbClr val="000000"/>
                </a:solidFill>
                <a:latin typeface="Canva Sans"/>
                <a:ea typeface="Canva Sans"/>
                <a:cs typeface="Canva Sans"/>
                <a:sym typeface="Canva Sans"/>
              </a:rPr>
              <a:t>Business directories</a:t>
            </a:r>
          </a:p>
          <a:p>
            <a:pPr algn="ctr">
              <a:lnSpc>
                <a:spcPts val="4373"/>
              </a:lnSpc>
              <a:spcBef>
                <a:spcPct val="0"/>
              </a:spcBef>
            </a:pPr>
            <a:r>
              <a:rPr lang="en-US" sz="2733">
                <a:solidFill>
                  <a:srgbClr val="000000"/>
                </a:solidFill>
                <a:latin typeface="Canva Sans"/>
                <a:ea typeface="Canva Sans"/>
                <a:cs typeface="Canva Sans"/>
                <a:sym typeface="Canva Sans"/>
              </a:rPr>
              <a:t>Referrals from colleagues and industry professionals</a:t>
            </a:r>
          </a:p>
          <a:p>
            <a:pPr algn="ctr">
              <a:lnSpc>
                <a:spcPts val="4373"/>
              </a:lnSpc>
              <a:spcBef>
                <a:spcPct val="0"/>
              </a:spcBef>
            </a:pPr>
            <a:r>
              <a:rPr lang="en-US" sz="2733">
                <a:solidFill>
                  <a:srgbClr val="000000"/>
                </a:solidFill>
                <a:latin typeface="Canva Sans"/>
                <a:ea typeface="Canva Sans"/>
                <a:cs typeface="Canva Sans"/>
                <a:sym typeface="Canva Sans"/>
              </a:rPr>
              <a:t>Shortlist companies based on their experience, expertise, and portfolio.</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6069"/>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3. Evaluate Their Portfolio and Case Studies</a:t>
            </a:r>
          </a:p>
          <a:p>
            <a:pPr algn="ctr">
              <a:lnSpc>
                <a:spcPts val="4373"/>
              </a:lnSpc>
              <a:spcBef>
                <a:spcPct val="0"/>
              </a:spcBef>
            </a:pPr>
            <a:r>
              <a:rPr lang="en-US" sz="2733">
                <a:solidFill>
                  <a:srgbClr val="000000"/>
                </a:solidFill>
                <a:latin typeface="Canva Sans"/>
                <a:ea typeface="Canva Sans"/>
                <a:cs typeface="Canva Sans"/>
                <a:sym typeface="Canva Sans"/>
              </a:rPr>
              <a:t>A company’s portfolio gives you insight into their design style, technical expertise, and industry experience. Look for:</a:t>
            </a:r>
          </a:p>
          <a:p>
            <a:pPr algn="ctr">
              <a:lnSpc>
                <a:spcPts val="4373"/>
              </a:lnSpc>
              <a:spcBef>
                <a:spcPct val="0"/>
              </a:spcBef>
            </a:pPr>
            <a:r>
              <a:rPr lang="en-US" sz="2733">
                <a:solidFill>
                  <a:srgbClr val="000000"/>
                </a:solidFill>
                <a:latin typeface="Canva Sans"/>
                <a:ea typeface="Canva Sans"/>
                <a:cs typeface="Canva Sans"/>
                <a:sym typeface="Canva Sans"/>
              </a:rPr>
              <a:t>Diversity in projects (different industries and business types)</a:t>
            </a:r>
          </a:p>
          <a:p>
            <a:pPr algn="ctr">
              <a:lnSpc>
                <a:spcPts val="4373"/>
              </a:lnSpc>
              <a:spcBef>
                <a:spcPct val="0"/>
              </a:spcBef>
            </a:pPr>
            <a:r>
              <a:rPr lang="en-US" sz="2733">
                <a:solidFill>
                  <a:srgbClr val="000000"/>
                </a:solidFill>
                <a:latin typeface="Canva Sans"/>
                <a:ea typeface="Canva Sans"/>
                <a:cs typeface="Canva Sans"/>
                <a:sym typeface="Canva Sans"/>
              </a:rPr>
              <a:t>User-friendly and visually appealing designs</a:t>
            </a:r>
          </a:p>
          <a:p>
            <a:pPr algn="ctr">
              <a:lnSpc>
                <a:spcPts val="4373"/>
              </a:lnSpc>
              <a:spcBef>
                <a:spcPct val="0"/>
              </a:spcBef>
            </a:pPr>
            <a:r>
              <a:rPr lang="en-US" sz="2733">
                <a:solidFill>
                  <a:srgbClr val="000000"/>
                </a:solidFill>
                <a:latin typeface="Canva Sans"/>
                <a:ea typeface="Canva Sans"/>
                <a:cs typeface="Canva Sans"/>
                <a:sym typeface="Canva Sans"/>
              </a:rPr>
              <a:t>Functionality and responsiveness</a:t>
            </a:r>
          </a:p>
          <a:p>
            <a:pPr algn="ctr">
              <a:lnSpc>
                <a:spcPts val="4373"/>
              </a:lnSpc>
              <a:spcBef>
                <a:spcPct val="0"/>
              </a:spcBef>
            </a:pPr>
            <a:r>
              <a:rPr lang="en-US" sz="2733">
                <a:solidFill>
                  <a:srgbClr val="000000"/>
                </a:solidFill>
                <a:latin typeface="Canva Sans"/>
                <a:ea typeface="Canva Sans"/>
                <a:cs typeface="Canva Sans"/>
                <a:sym typeface="Canva Sans"/>
              </a:rPr>
              <a:t>Case studies showcasing successful projects</a:t>
            </a:r>
          </a:p>
          <a:p>
            <a:pPr algn="ctr">
              <a:lnSpc>
                <a:spcPts val="4373"/>
              </a:lnSpc>
              <a:spcBef>
                <a:spcPct val="0"/>
              </a:spcBef>
            </a:pPr>
            <a:r>
              <a:rPr lang="en-US" sz="2733">
                <a:solidFill>
                  <a:srgbClr val="000000"/>
                </a:solidFill>
                <a:latin typeface="Canva Sans"/>
                <a:ea typeface="Canva Sans"/>
                <a:cs typeface="Canva Sans"/>
                <a:sym typeface="Canva Sans"/>
              </a:rPr>
              <a:t>If a company has experience in your industry, it may be a good fit for your project.</a:t>
            </a:r>
          </a:p>
          <a:p>
            <a:pPr algn="ctr">
              <a:lnSpc>
                <a:spcPts val="4373"/>
              </a:lnSpc>
              <a:spcBef>
                <a:spcPct val="0"/>
              </a:spcBef>
            </a:pPr>
            <a:r>
              <a:rPr lang="en-US" sz="2733">
                <a:solidFill>
                  <a:srgbClr val="000000"/>
                </a:solidFill>
                <a:latin typeface="Canva Sans"/>
                <a:ea typeface="Canva Sans"/>
                <a:cs typeface="Canva Sans"/>
                <a:sym typeface="Canva Sans"/>
              </a:rPr>
              <a:t>4. Read Client Reviews and Testimonials</a:t>
            </a:r>
          </a:p>
          <a:p>
            <a:pPr algn="ctr">
              <a:lnSpc>
                <a:spcPts val="4373"/>
              </a:lnSpc>
              <a:spcBef>
                <a:spcPct val="0"/>
              </a:spcBef>
            </a:pPr>
            <a:r>
              <a:rPr lang="en-US" sz="2733">
                <a:solidFill>
                  <a:srgbClr val="000000"/>
                </a:solidFill>
                <a:latin typeface="Canva Sans"/>
                <a:ea typeface="Canva Sans"/>
                <a:cs typeface="Canva Sans"/>
                <a:sym typeface="Canva Sans"/>
              </a:rPr>
              <a:t>Client reviews provide an unbiased perspective on a company’s reliability and quality of work. Check:</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1988195" y="3222379"/>
            <a:ext cx="1431161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Reviews on Google, Clutch, Trustpilot, and other review platforms</a:t>
            </a:r>
          </a:p>
          <a:p>
            <a:pPr algn="ctr">
              <a:lnSpc>
                <a:spcPts val="4373"/>
              </a:lnSpc>
              <a:spcBef>
                <a:spcPct val="0"/>
              </a:spcBef>
            </a:pPr>
            <a:r>
              <a:rPr lang="en-US" sz="2733">
                <a:solidFill>
                  <a:srgbClr val="000000"/>
                </a:solidFill>
                <a:latin typeface="Canva Sans"/>
                <a:ea typeface="Canva Sans"/>
                <a:cs typeface="Canva Sans"/>
                <a:sym typeface="Canva Sans"/>
              </a:rPr>
              <a:t>Testimonials on their website</a:t>
            </a:r>
          </a:p>
          <a:p>
            <a:pPr algn="ctr">
              <a:lnSpc>
                <a:spcPts val="4373"/>
              </a:lnSpc>
              <a:spcBef>
                <a:spcPct val="0"/>
              </a:spcBef>
            </a:pPr>
            <a:r>
              <a:rPr lang="en-US" sz="2733">
                <a:solidFill>
                  <a:srgbClr val="000000"/>
                </a:solidFill>
                <a:latin typeface="Canva Sans"/>
                <a:ea typeface="Canva Sans"/>
                <a:cs typeface="Canva Sans"/>
                <a:sym typeface="Canva Sans"/>
              </a:rPr>
              <a:t>References from past clients (contact them if necessary)</a:t>
            </a:r>
          </a:p>
          <a:p>
            <a:pPr algn="ctr">
              <a:lnSpc>
                <a:spcPts val="4373"/>
              </a:lnSpc>
              <a:spcBef>
                <a:spcPct val="0"/>
              </a:spcBef>
            </a:pPr>
            <a:r>
              <a:rPr lang="en-US" sz="2733">
                <a:solidFill>
                  <a:srgbClr val="000000"/>
                </a:solidFill>
                <a:latin typeface="Canva Sans"/>
                <a:ea typeface="Canva Sans"/>
                <a:cs typeface="Canva Sans"/>
                <a:sym typeface="Canva Sans"/>
              </a:rPr>
              <a:t>Pay attention to feedback about communication, deadlines, and post-launch support.</a:t>
            </a:r>
          </a:p>
          <a:p>
            <a:pPr algn="ctr">
              <a:lnSpc>
                <a:spcPts val="4373"/>
              </a:lnSpc>
              <a:spcBef>
                <a:spcPct val="0"/>
              </a:spcBef>
            </a:pPr>
            <a:r>
              <a:rPr lang="en-US" sz="2733">
                <a:solidFill>
                  <a:srgbClr val="000000"/>
                </a:solidFill>
                <a:latin typeface="Canva Sans"/>
                <a:ea typeface="Canva Sans"/>
                <a:cs typeface="Canva Sans"/>
                <a:sym typeface="Canva Sans"/>
              </a:rPr>
              <a:t>5. Assess Their Technical Expertise</a:t>
            </a:r>
          </a:p>
          <a:p>
            <a:pPr algn="ctr">
              <a:lnSpc>
                <a:spcPts val="4373"/>
              </a:lnSpc>
              <a:spcBef>
                <a:spcPct val="0"/>
              </a:spcBef>
            </a:pPr>
            <a:r>
              <a:rPr lang="en-US" sz="2733">
                <a:solidFill>
                  <a:srgbClr val="000000"/>
                </a:solidFill>
                <a:latin typeface="Canva Sans"/>
                <a:ea typeface="Canva Sans"/>
                <a:cs typeface="Canva Sans"/>
                <a:sym typeface="Canva Sans"/>
              </a:rPr>
              <a:t>A good web development company should be proficient in:</a:t>
            </a:r>
          </a:p>
          <a:p>
            <a:pPr algn="ctr">
              <a:lnSpc>
                <a:spcPts val="4373"/>
              </a:lnSpc>
              <a:spcBef>
                <a:spcPct val="0"/>
              </a:spcBef>
            </a:pPr>
            <a:r>
              <a:rPr lang="en-US" sz="2733">
                <a:solidFill>
                  <a:srgbClr val="000000"/>
                </a:solidFill>
                <a:latin typeface="Canva Sans"/>
                <a:ea typeface="Canva Sans"/>
                <a:cs typeface="Canva Sans"/>
                <a:sym typeface="Canva Sans"/>
              </a:rPr>
              <a:t>Modern web development technologies (HTML, CSS, JavaScript, React, Angular, etc.)</a:t>
            </a:r>
          </a:p>
          <a:p>
            <a:pPr algn="ctr">
              <a:lnSpc>
                <a:spcPts val="4373"/>
              </a:lnSpc>
              <a:spcBef>
                <a:spcPct val="0"/>
              </a:spcBef>
            </a:pPr>
            <a:r>
              <a:rPr lang="en-US" sz="2733">
                <a:solidFill>
                  <a:srgbClr val="000000"/>
                </a:solidFill>
                <a:latin typeface="Canva Sans"/>
                <a:ea typeface="Canva Sans"/>
                <a:cs typeface="Canva Sans"/>
                <a:sym typeface="Canva Sans"/>
              </a:rPr>
              <a:t>Content management systems (WordPress, Shopify, Magento, etc.)</a:t>
            </a:r>
          </a:p>
          <a:p>
            <a:pPr algn="ctr">
              <a:lnSpc>
                <a:spcPts val="4373"/>
              </a:lnSpc>
              <a:spcBef>
                <a:spcPct val="0"/>
              </a:spcBef>
            </a:pPr>
            <a:r>
              <a:rPr lang="en-US" sz="2733">
                <a:solidFill>
                  <a:srgbClr val="000000"/>
                </a:solidFill>
                <a:latin typeface="Canva Sans"/>
                <a:ea typeface="Canva Sans"/>
                <a:cs typeface="Canva Sans"/>
                <a:sym typeface="Canva Sans"/>
              </a:rPr>
              <a:t>Web security measures</a:t>
            </a:r>
          </a:p>
          <a:p>
            <a:pPr algn="ctr">
              <a:lnSpc>
                <a:spcPts val="4373"/>
              </a:lnSpc>
              <a:spcBef>
                <a:spcPct val="0"/>
              </a:spcBef>
            </a:pPr>
            <a:r>
              <a:rPr lang="en-US" sz="2733">
                <a:solidFill>
                  <a:srgbClr val="000000"/>
                </a:solidFill>
                <a:latin typeface="Canva Sans"/>
                <a:ea typeface="Canva Sans"/>
                <a:cs typeface="Canva Sans"/>
                <a:sym typeface="Canva Sans"/>
              </a:rPr>
              <a:t>SEO best practices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2185913" y="3196069"/>
            <a:ext cx="13916174"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Mobile responsiveness and performance optimization</a:t>
            </a:r>
          </a:p>
          <a:p>
            <a:pPr algn="ctr">
              <a:lnSpc>
                <a:spcPts val="4373"/>
              </a:lnSpc>
              <a:spcBef>
                <a:spcPct val="0"/>
              </a:spcBef>
            </a:pPr>
            <a:r>
              <a:rPr lang="en-US" sz="2733">
                <a:solidFill>
                  <a:srgbClr val="000000"/>
                </a:solidFill>
                <a:latin typeface="Canva Sans"/>
                <a:ea typeface="Canva Sans"/>
                <a:cs typeface="Canva Sans"/>
                <a:sym typeface="Canva Sans"/>
              </a:rPr>
              <a:t>Ensure they use the latest technologies and follow industry standards.</a:t>
            </a:r>
          </a:p>
          <a:p>
            <a:pPr algn="ctr">
              <a:lnSpc>
                <a:spcPts val="4373"/>
              </a:lnSpc>
              <a:spcBef>
                <a:spcPct val="0"/>
              </a:spcBef>
            </a:pPr>
            <a:r>
              <a:rPr lang="en-US" sz="2733">
                <a:solidFill>
                  <a:srgbClr val="000000"/>
                </a:solidFill>
                <a:latin typeface="Canva Sans"/>
                <a:ea typeface="Canva Sans"/>
                <a:cs typeface="Canva Sans"/>
                <a:sym typeface="Canva Sans"/>
              </a:rPr>
              <a:t>6. Understand Their Development Process</a:t>
            </a:r>
          </a:p>
          <a:p>
            <a:pPr algn="ctr">
              <a:lnSpc>
                <a:spcPts val="4373"/>
              </a:lnSpc>
              <a:spcBef>
                <a:spcPct val="0"/>
              </a:spcBef>
            </a:pPr>
            <a:r>
              <a:rPr lang="en-US" sz="2733">
                <a:solidFill>
                  <a:srgbClr val="000000"/>
                </a:solidFill>
                <a:latin typeface="Canva Sans"/>
                <a:ea typeface="Canva Sans"/>
                <a:cs typeface="Canva Sans"/>
                <a:sym typeface="Canva Sans"/>
              </a:rPr>
              <a:t>The best companies follow a structured development process, including:</a:t>
            </a:r>
          </a:p>
          <a:p>
            <a:pPr algn="ctr">
              <a:lnSpc>
                <a:spcPts val="4373"/>
              </a:lnSpc>
              <a:spcBef>
                <a:spcPct val="0"/>
              </a:spcBef>
            </a:pPr>
            <a:r>
              <a:rPr lang="en-US" sz="2733">
                <a:solidFill>
                  <a:srgbClr val="000000"/>
                </a:solidFill>
                <a:latin typeface="Canva Sans"/>
                <a:ea typeface="Canva Sans"/>
                <a:cs typeface="Canva Sans"/>
                <a:sym typeface="Canva Sans"/>
              </a:rPr>
              <a:t>Discovery Phase – Understanding business needs and audience</a:t>
            </a:r>
          </a:p>
          <a:p>
            <a:pPr algn="ctr">
              <a:lnSpc>
                <a:spcPts val="4373"/>
              </a:lnSpc>
              <a:spcBef>
                <a:spcPct val="0"/>
              </a:spcBef>
            </a:pPr>
            <a:r>
              <a:rPr lang="en-US" sz="2733">
                <a:solidFill>
                  <a:srgbClr val="000000"/>
                </a:solidFill>
                <a:latin typeface="Canva Sans"/>
                <a:ea typeface="Canva Sans"/>
                <a:cs typeface="Canva Sans"/>
                <a:sym typeface="Canva Sans"/>
              </a:rPr>
              <a:t>Wireframing &amp; UI/UX Design – Creating user-friendly layouts</a:t>
            </a:r>
          </a:p>
          <a:p>
            <a:pPr algn="ctr">
              <a:lnSpc>
                <a:spcPts val="4373"/>
              </a:lnSpc>
              <a:spcBef>
                <a:spcPct val="0"/>
              </a:spcBef>
            </a:pPr>
            <a:r>
              <a:rPr lang="en-US" sz="2733">
                <a:solidFill>
                  <a:srgbClr val="000000"/>
                </a:solidFill>
                <a:latin typeface="Canva Sans"/>
                <a:ea typeface="Canva Sans"/>
                <a:cs typeface="Canva Sans"/>
                <a:sym typeface="Canva Sans"/>
              </a:rPr>
              <a:t>Development &amp; Coding – Turning designs into functional websites</a:t>
            </a:r>
          </a:p>
          <a:p>
            <a:pPr algn="ctr">
              <a:lnSpc>
                <a:spcPts val="4373"/>
              </a:lnSpc>
              <a:spcBef>
                <a:spcPct val="0"/>
              </a:spcBef>
            </a:pPr>
            <a:r>
              <a:rPr lang="en-US" sz="2733">
                <a:solidFill>
                  <a:srgbClr val="000000"/>
                </a:solidFill>
                <a:latin typeface="Canva Sans"/>
                <a:ea typeface="Canva Sans"/>
                <a:cs typeface="Canva Sans"/>
                <a:sym typeface="Canva Sans"/>
              </a:rPr>
              <a:t>Testing &amp; Quality Assurance – Ensuring bug-free performance</a:t>
            </a:r>
          </a:p>
          <a:p>
            <a:pPr algn="ctr">
              <a:lnSpc>
                <a:spcPts val="4373"/>
              </a:lnSpc>
              <a:spcBef>
                <a:spcPct val="0"/>
              </a:spcBef>
            </a:pPr>
            <a:r>
              <a:rPr lang="en-US" sz="2733">
                <a:solidFill>
                  <a:srgbClr val="000000"/>
                </a:solidFill>
                <a:latin typeface="Canva Sans"/>
                <a:ea typeface="Canva Sans"/>
                <a:cs typeface="Canva Sans"/>
                <a:sym typeface="Canva Sans"/>
              </a:rPr>
              <a:t>Deployment &amp; Maintenance – Launching and ongoing support</a:t>
            </a:r>
          </a:p>
          <a:p>
            <a:pPr algn="ctr">
              <a:lnSpc>
                <a:spcPts val="4373"/>
              </a:lnSpc>
              <a:spcBef>
                <a:spcPct val="0"/>
              </a:spcBef>
            </a:pPr>
            <a:r>
              <a:rPr lang="en-US" sz="2733">
                <a:solidFill>
                  <a:srgbClr val="000000"/>
                </a:solidFill>
                <a:latin typeface="Canva Sans"/>
                <a:ea typeface="Canva Sans"/>
                <a:cs typeface="Canva Sans"/>
                <a:sym typeface="Canva Sans"/>
              </a:rPr>
              <a:t>Ask about their project management approach and preferred communication tools.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DAGhmKk4QYw</dc:identifier>
  <dcterms:modified xsi:type="dcterms:W3CDTF">2011-08-01T06:04:30Z</dcterms:modified>
  <cp:revision>1</cp:revision>
  <dc:title>The Ultimate Guide to Choosing the Right Website Design and Development Company for Your Business Growth</dc:title>
</cp:coreProperties>
</file>