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4630400" cy="8229600"/>
  <p:notesSz cx="8229600" cy="14630400"/>
  <p:embeddedFontLst>
    <p:embeddedFont>
      <p:font typeface="Inter"/>
      <p:regular r:id="rId12"/>
    </p:embeddedFont>
    <p:embeddedFont>
      <p:font typeface="Inter"/>
      <p:regular r:id="rId13"/>
    </p:embeddedFont>
    <p:embeddedFont>
      <p:font typeface="Inter"/>
      <p:regular r:id="rId14"/>
    </p:embeddedFont>
    <p:embeddedFont>
      <p:font typeface="Inter"/>
      <p:regular r:id="rId15"/>
    </p:embeddedFont>
    <p:embeddedFont>
      <p:font typeface="Manrope"/>
      <p:regular r:id="rId16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2" Type="http://schemas.openxmlformats.org/officeDocument/2006/relationships/font" Target="fonts/font1.fntdata"/><Relationship Id="rId13" Type="http://schemas.openxmlformats.org/officeDocument/2006/relationships/font" Target="fonts/font2.fntdata"/><Relationship Id="rId14" Type="http://schemas.openxmlformats.org/officeDocument/2006/relationships/font" Target="fonts/font3.fntdata"/><Relationship Id="rId15" Type="http://schemas.openxmlformats.org/officeDocument/2006/relationships/font" Target="fonts/font4.fntdata"/><Relationship Id="rId16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png"/><Relationship Id="rId3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3-1.png"/><Relationship Id="rId3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4-1.png"/><Relationship Id="rId3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5-1.png"/><Relationship Id="rId3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6-1.png"/><Relationship Id="rId3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0ED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0ED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0ED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0ED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0ED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svg"/><Relationship Id="rId3" Type="http://schemas.openxmlformats.org/officeDocument/2006/relationships/image" Target="../media/image-4-3.png"/><Relationship Id="rId4" Type="http://schemas.openxmlformats.org/officeDocument/2006/relationships/image" Target="../media/image-4-4.svg"/><Relationship Id="rId5" Type="http://schemas.openxmlformats.org/officeDocument/2006/relationships/image" Target="../media/image-4-5.png"/><Relationship Id="rId6" Type="http://schemas.openxmlformats.org/officeDocument/2006/relationships/slideLayout" Target="../slideLayouts/slideLayout5.xml"/><Relationship Id="rId7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6.xml"/><Relationship Id="rId3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486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3348" y="170021"/>
            <a:ext cx="5259705" cy="7889558"/>
          </a:xfrm>
          <a:prstGeom prst="rect">
            <a:avLst/>
          </a:prstGeom>
        </p:spPr>
      </p:pic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3282" y="1783913"/>
            <a:ext cx="1890117" cy="749379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280190" y="2873454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0C0D0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Why Rely on Aged Care Oatley Service Providers?</a:t>
            </a:r>
            <a:endParaRPr lang="en-US" sz="4450" dirty="0"/>
          </a:p>
        </p:txBody>
      </p:sp>
      <p:sp>
        <p:nvSpPr>
          <p:cNvPr id="6" name="Text 2"/>
          <p:cNvSpPr/>
          <p:nvPr/>
        </p:nvSpPr>
        <p:spPr>
          <a:xfrm>
            <a:off x="6280190" y="4631174"/>
            <a:ext cx="7556421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Every individual needs support and companionship in old age. When family commitments make constant care impossible, </a:t>
            </a:r>
            <a:pPr algn="r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FF7047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Aged Care Oatley</a:t>
            </a:r>
            <a:pPr algn="r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 service providers step in — offering compassionate, respectful, and inclusive care so elders can live independently, with dignity and good health.</a:t>
            </a:r>
            <a:endParaRPr lang="en-US" sz="1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232535"/>
            <a:ext cx="8506301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0C0D0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What Is an Aged Care Service?</a:t>
            </a:r>
            <a:endParaRPr lang="en-US" sz="44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3790" y="2536627"/>
            <a:ext cx="4205168" cy="420516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559981" y="3629858"/>
            <a:ext cx="828413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Aged care services are offered exclusively by </a:t>
            </a:r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FF7047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approved agencies</a:t>
            </a:r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 under the Australian Government's </a:t>
            </a:r>
            <a:pPr algn="l" indent="0" marL="0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My Aged Care Home Care Packages Scheme</a:t>
            </a:r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.</a:t>
            </a: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5559981" y="4559737"/>
            <a:ext cx="828413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Professional caregivers provide support and necessary care to elders at a reasonable charge. They are trained, experienced, and understand that elders need not just physical support — but also </a:t>
            </a:r>
            <a:pPr algn="l" indent="0" marL="0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emotional empathy</a:t>
            </a:r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.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486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3348" y="170021"/>
            <a:ext cx="5259705" cy="788955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280190" y="1437442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0C0D0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Reasons to Choose Quality Aged Care</a:t>
            </a:r>
            <a:endParaRPr lang="en-US" sz="4450" dirty="0"/>
          </a:p>
        </p:txBody>
      </p:sp>
      <p:sp>
        <p:nvSpPr>
          <p:cNvPr id="5" name="Shape 2"/>
          <p:cNvSpPr/>
          <p:nvPr/>
        </p:nvSpPr>
        <p:spPr>
          <a:xfrm>
            <a:off x="6280190" y="3195161"/>
            <a:ext cx="7556421" cy="1685092"/>
          </a:xfrm>
          <a:prstGeom prst="roundRect">
            <a:avLst>
              <a:gd name="adj" fmla="val 12115"/>
            </a:avLst>
          </a:prstGeom>
          <a:solidFill>
            <a:srgbClr val="FFFFFF"/>
          </a:solidFill>
          <a:ln w="7620">
            <a:solidFill>
              <a:srgbClr val="FF7047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514624" y="3429595"/>
            <a:ext cx="321254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Daily Living Assistance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6514624" y="3920014"/>
            <a:ext cx="708755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24/7 help with eating, bathing, dressing, and taking medicines — with compassion.</a:t>
            </a:r>
            <a:endParaRPr lang="en-US" sz="1750" dirty="0"/>
          </a:p>
        </p:txBody>
      </p:sp>
      <p:sp>
        <p:nvSpPr>
          <p:cNvPr id="8" name="Shape 5"/>
          <p:cNvSpPr/>
          <p:nvPr/>
        </p:nvSpPr>
        <p:spPr>
          <a:xfrm>
            <a:off x="6280190" y="5107067"/>
            <a:ext cx="7556421" cy="1685092"/>
          </a:xfrm>
          <a:prstGeom prst="roundRect">
            <a:avLst>
              <a:gd name="adj" fmla="val 12115"/>
            </a:avLst>
          </a:prstGeom>
          <a:solidFill>
            <a:srgbClr val="FFFFFF"/>
          </a:solidFill>
          <a:ln w="7620">
            <a:solidFill>
              <a:srgbClr val="FF704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514624" y="5341501"/>
            <a:ext cx="3387090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Household Management</a:t>
            </a:r>
            <a:endParaRPr lang="en-US" sz="2200" dirty="0"/>
          </a:p>
        </p:txBody>
      </p:sp>
      <p:sp>
        <p:nvSpPr>
          <p:cNvPr id="10" name="Text 7"/>
          <p:cNvSpPr/>
          <p:nvPr/>
        </p:nvSpPr>
        <p:spPr>
          <a:xfrm>
            <a:off x="6514624" y="5831919"/>
            <a:ext cx="708755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Meal preparation, grocery shopping, cleaning, and laundry handled by professionals.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953101"/>
            <a:ext cx="7834789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0C0D0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&amp; Nutritious Support</a:t>
            </a:r>
            <a:endParaRPr lang="en-US" sz="44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93790" y="3115508"/>
            <a:ext cx="566976" cy="56697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644253" y="311550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Assistance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1644253" y="3605927"/>
            <a:ext cx="5529143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Right medicine, right time, right proportion. Caregivers also manage diabetes monitoring, continence care, and dementia support.</a:t>
            </a:r>
            <a:endParaRPr lang="en-US" sz="17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456884" y="3115508"/>
            <a:ext cx="566976" cy="566976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8307348" y="311550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Nutritious Support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8307348" y="3605927"/>
            <a:ext cx="5529263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Elders prone to chronic disease need balanced nutrition. Caregivers are trained to maintain proper protein, carbohydrates, fiber, and mineral intake.</a:t>
            </a:r>
            <a:endParaRPr lang="en-US" sz="1750" dirty="0"/>
          </a:p>
        </p:txBody>
      </p:sp>
      <p:sp>
        <p:nvSpPr>
          <p:cNvPr id="9" name="Shape 5"/>
          <p:cNvSpPr/>
          <p:nvPr/>
        </p:nvSpPr>
        <p:spPr>
          <a:xfrm>
            <a:off x="793790" y="4949785"/>
            <a:ext cx="13042821" cy="1326713"/>
          </a:xfrm>
          <a:prstGeom prst="roundRect">
            <a:avLst>
              <a:gd name="adj" fmla="val 15387"/>
            </a:avLst>
          </a:prstGeom>
          <a:solidFill>
            <a:srgbClr val="B6FCB8"/>
          </a:solidFill>
          <a:ln/>
        </p:spPr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0604" y="5301496"/>
            <a:ext cx="283488" cy="226814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530906" y="5233273"/>
            <a:ext cx="1207889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Leading service providers ensure </a:t>
            </a:r>
            <a:pPr algn="l" indent="0" marL="0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00000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reliability and safety</a:t>
            </a:r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 at the most reasonable price — a complete solution for all elder care needs.</a:t>
            </a:r>
            <a:endParaRPr lang="en-US" sz="1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232535"/>
            <a:ext cx="9714548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0C0D0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Contact Circle of Hope (Aged Care)</a:t>
            </a:r>
            <a:endParaRPr lang="en-US" sz="44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3790" y="2536627"/>
            <a:ext cx="4205168" cy="4205168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5559981" y="3546991"/>
            <a:ext cx="2610088" cy="2184440"/>
          </a:xfrm>
          <a:prstGeom prst="roundRect">
            <a:avLst>
              <a:gd name="adj" fmla="val 6698"/>
            </a:avLst>
          </a:prstGeom>
          <a:solidFill>
            <a:srgbClr val="FFFFFF"/>
          </a:solidFill>
          <a:ln w="30480">
            <a:solidFill>
              <a:srgbClr val="FF7047"/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5529501" y="3546991"/>
            <a:ext cx="121920" cy="2184440"/>
          </a:xfrm>
          <a:prstGeom prst="roundRect">
            <a:avLst>
              <a:gd name="adj" fmla="val 167442"/>
            </a:avLst>
          </a:prstGeom>
          <a:solidFill>
            <a:srgbClr val="FF7047"/>
          </a:solidFill>
          <a:ln/>
        </p:spPr>
      </p:sp>
      <p:sp>
        <p:nvSpPr>
          <p:cNvPr id="6" name="Text 3"/>
          <p:cNvSpPr/>
          <p:nvPr/>
        </p:nvSpPr>
        <p:spPr>
          <a:xfrm>
            <a:off x="5908715" y="3804285"/>
            <a:ext cx="2004060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Address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5908715" y="4385429"/>
            <a:ext cx="2004060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24 Ellis Parade, Yennora NSW 2161, Australia</a:t>
            </a:r>
            <a:endParaRPr lang="en-US" sz="1750" dirty="0"/>
          </a:p>
        </p:txBody>
      </p:sp>
      <p:sp>
        <p:nvSpPr>
          <p:cNvPr id="8" name="Shape 5"/>
          <p:cNvSpPr/>
          <p:nvPr/>
        </p:nvSpPr>
        <p:spPr>
          <a:xfrm>
            <a:off x="8396883" y="3546991"/>
            <a:ext cx="2610207" cy="2184440"/>
          </a:xfrm>
          <a:prstGeom prst="roundRect">
            <a:avLst>
              <a:gd name="adj" fmla="val 6698"/>
            </a:avLst>
          </a:prstGeom>
          <a:solidFill>
            <a:srgbClr val="FFFFFF"/>
          </a:solidFill>
          <a:ln w="30480">
            <a:solidFill>
              <a:srgbClr val="FF7047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366403" y="3546991"/>
            <a:ext cx="121920" cy="2184440"/>
          </a:xfrm>
          <a:prstGeom prst="roundRect">
            <a:avLst>
              <a:gd name="adj" fmla="val 167442"/>
            </a:avLst>
          </a:prstGeom>
          <a:solidFill>
            <a:srgbClr val="FF7047"/>
          </a:solidFill>
          <a:ln/>
        </p:spPr>
      </p:sp>
      <p:sp>
        <p:nvSpPr>
          <p:cNvPr id="10" name="Text 7"/>
          <p:cNvSpPr/>
          <p:nvPr/>
        </p:nvSpPr>
        <p:spPr>
          <a:xfrm>
            <a:off x="8745617" y="3804285"/>
            <a:ext cx="2004179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Email</a:t>
            </a:r>
            <a:endParaRPr lang="en-US" sz="2200" dirty="0"/>
          </a:p>
        </p:txBody>
      </p:sp>
      <p:sp>
        <p:nvSpPr>
          <p:cNvPr id="11" name="Text 8"/>
          <p:cNvSpPr/>
          <p:nvPr/>
        </p:nvSpPr>
        <p:spPr>
          <a:xfrm>
            <a:off x="8745617" y="4385429"/>
            <a:ext cx="200417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info@circleofhope.com.au</a:t>
            </a:r>
            <a:endParaRPr lang="en-US" sz="1750" dirty="0"/>
          </a:p>
        </p:txBody>
      </p:sp>
      <p:sp>
        <p:nvSpPr>
          <p:cNvPr id="12" name="Shape 9"/>
          <p:cNvSpPr/>
          <p:nvPr/>
        </p:nvSpPr>
        <p:spPr>
          <a:xfrm>
            <a:off x="11233904" y="3546991"/>
            <a:ext cx="2610207" cy="2184440"/>
          </a:xfrm>
          <a:prstGeom prst="roundRect">
            <a:avLst>
              <a:gd name="adj" fmla="val 6698"/>
            </a:avLst>
          </a:prstGeom>
          <a:solidFill>
            <a:srgbClr val="FFFFFF"/>
          </a:solidFill>
          <a:ln w="30480">
            <a:solidFill>
              <a:srgbClr val="FF7047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11203424" y="3546991"/>
            <a:ext cx="121920" cy="2184440"/>
          </a:xfrm>
          <a:prstGeom prst="roundRect">
            <a:avLst>
              <a:gd name="adj" fmla="val 167442"/>
            </a:avLst>
          </a:prstGeom>
          <a:solidFill>
            <a:srgbClr val="FF7047"/>
          </a:solidFill>
          <a:ln/>
        </p:spPr>
      </p:sp>
      <p:sp>
        <p:nvSpPr>
          <p:cNvPr id="14" name="Text 11"/>
          <p:cNvSpPr/>
          <p:nvPr/>
        </p:nvSpPr>
        <p:spPr>
          <a:xfrm>
            <a:off x="11582638" y="3804285"/>
            <a:ext cx="2004179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5557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Website</a:t>
            </a:r>
            <a:endParaRPr lang="en-US" sz="2200" dirty="0"/>
          </a:p>
        </p:txBody>
      </p:sp>
      <p:sp>
        <p:nvSpPr>
          <p:cNvPr id="15" name="Text 12"/>
          <p:cNvSpPr/>
          <p:nvPr/>
        </p:nvSpPr>
        <p:spPr>
          <a:xfrm>
            <a:off x="11582638" y="4385429"/>
            <a:ext cx="200417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55575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circleofhope.com.au/aged-care/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2026-04-19T19:25:02Z</dcterms:created>
  <dcterms:modified xsi:type="dcterms:W3CDTF">2026-04-19T19:25:02Z</dcterms:modified>
</cp:coreProperties>
</file>