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0" r:id="rId4"/>
    <p:sldId id="261" r:id="rId5"/>
    <p:sldId id="258" r:id="rId6"/>
    <p:sldId id="259"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C142B7-A418-C4F2-5D74-D1B63E5155A4}" v="84" dt="2023-10-24T09:58:53.1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microthermics.com/services/"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microthermics.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2F4D5922-434B-4829-B93E-02DC38A29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F35FBA24-5C01-4635-A984-1DB6E340B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26C1B406-D643-4021-A6F0-2DD5466970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74" name="Oval 73">
              <a:extLst>
                <a:ext uri="{FF2B5EF4-FFF2-40B4-BE49-F238E27FC236}">
                  <a16:creationId xmlns:a16="http://schemas.microsoft.com/office/drawing/2014/main" id="{8D1F6522-8579-43DA-854A-E28CBE13D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9320D87-73DD-4D15-A224-C8D8EEC9A2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678418DD-1013-4BBE-9E02-1D4D1233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04281D6D-7CDF-4C97-B54C-5FE6177B5C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CB64A9F5-F5A7-4276-A229-C498B4A85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EA44C9B9-09AE-4D78-BBB5-972FB60885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72FB634-B1A9-1889-979B-147EFB7EC42B}"/>
              </a:ext>
            </a:extLst>
          </p:cNvPr>
          <p:cNvSpPr>
            <a:spLocks noGrp="1"/>
          </p:cNvSpPr>
          <p:nvPr>
            <p:ph type="ctrTitle"/>
          </p:nvPr>
        </p:nvSpPr>
        <p:spPr>
          <a:xfrm>
            <a:off x="630936" y="630936"/>
            <a:ext cx="6341652" cy="2819399"/>
          </a:xfrm>
          <a:noFill/>
        </p:spPr>
        <p:txBody>
          <a:bodyPr anchor="b">
            <a:normAutofit/>
          </a:bodyPr>
          <a:lstStyle/>
          <a:p>
            <a:pPr algn="l"/>
            <a:r>
              <a:rPr lang="en-US" sz="4800">
                <a:solidFill>
                  <a:schemeClr val="bg1"/>
                </a:solidFill>
                <a:ea typeface="+mj-lt"/>
                <a:cs typeface="+mj-lt"/>
              </a:rPr>
              <a:t>Optimize Your Operations with Expert Thermal Process Solutions</a:t>
            </a:r>
            <a:endParaRPr lang="en-US" sz="4800">
              <a:solidFill>
                <a:schemeClr val="bg1"/>
              </a:solidFill>
            </a:endParaRPr>
          </a:p>
        </p:txBody>
      </p:sp>
      <p:pic>
        <p:nvPicPr>
          <p:cNvPr id="4" name="Picture 3" descr="A blue and black logo&#10;&#10;Description automatically generated">
            <a:extLst>
              <a:ext uri="{FF2B5EF4-FFF2-40B4-BE49-F238E27FC236}">
                <a16:creationId xmlns:a16="http://schemas.microsoft.com/office/drawing/2014/main" id="{45E58943-5068-30BF-6DB7-CA93BF6B032F}"/>
              </a:ext>
            </a:extLst>
          </p:cNvPr>
          <p:cNvPicPr>
            <a:picLocks noChangeAspect="1"/>
          </p:cNvPicPr>
          <p:nvPr/>
        </p:nvPicPr>
        <p:blipFill>
          <a:blip r:embed="rId4"/>
          <a:stretch>
            <a:fillRect/>
          </a:stretch>
        </p:blipFill>
        <p:spPr>
          <a:xfrm>
            <a:off x="8451177" y="678060"/>
            <a:ext cx="2430898" cy="2430898"/>
          </a:xfrm>
          <a:prstGeom prst="rect">
            <a:avLst/>
          </a:prstGeom>
        </p:spPr>
      </p:pic>
      <p:grpSp>
        <p:nvGrpSpPr>
          <p:cNvPr id="59" name="Group 58">
            <a:extLst>
              <a:ext uri="{FF2B5EF4-FFF2-40B4-BE49-F238E27FC236}">
                <a16:creationId xmlns:a16="http://schemas.microsoft.com/office/drawing/2014/main" id="{8D2BC472-0671-410F-BA77-E46AA62106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7734301" y="849622"/>
            <a:ext cx="304800" cy="429768"/>
            <a:chOff x="215328" y="-46937"/>
            <a:chExt cx="304800" cy="2773841"/>
          </a:xfrm>
        </p:grpSpPr>
        <p:cxnSp>
          <p:nvCxnSpPr>
            <p:cNvPr id="60" name="Straight Connector 59">
              <a:extLst>
                <a:ext uri="{FF2B5EF4-FFF2-40B4-BE49-F238E27FC236}">
                  <a16:creationId xmlns:a16="http://schemas.microsoft.com/office/drawing/2014/main" id="{DC68B2A3-267E-4DE4-8DD5-C0378482D2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6474CC6-D7FB-4A38-8991-680F048CFF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5825D0E-A1E4-4466-81B2-33325B3B3F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BD1E16-C3EF-4A05-9C71-590A55BFC5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5" name="Rectangle 64">
            <a:extLst>
              <a:ext uri="{FF2B5EF4-FFF2-40B4-BE49-F238E27FC236}">
                <a16:creationId xmlns:a16="http://schemas.microsoft.com/office/drawing/2014/main" id="{5819102A-0400-4C1F-8614-973F5262E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B1A0CF5C-68C2-4432-BC2D-5A124C7B6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77278" y="4945279"/>
            <a:ext cx="1285875" cy="549007"/>
            <a:chOff x="7029447" y="3514725"/>
            <a:chExt cx="1285875" cy="549007"/>
          </a:xfrm>
        </p:grpSpPr>
        <p:cxnSp>
          <p:nvCxnSpPr>
            <p:cNvPr id="68" name="Straight Connector 67">
              <a:extLst>
                <a:ext uri="{FF2B5EF4-FFF2-40B4-BE49-F238E27FC236}">
                  <a16:creationId xmlns:a16="http://schemas.microsoft.com/office/drawing/2014/main" id="{73E76A51-C6FF-4566-9670-D405D4DA76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069446D-7888-44DB-87EF-972BCEA0AB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450BCE5-EB53-44C2-B9B9-771BAD516C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B2D4461-C687-4A45-933F-C4CCB4E24F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CF1485CA-41D2-421F-B28D-15EF845D5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04ED96A1-E6CA-493F-8610-6B8B7A28E3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76" name="Straight Connector 75">
              <a:extLst>
                <a:ext uri="{FF2B5EF4-FFF2-40B4-BE49-F238E27FC236}">
                  <a16:creationId xmlns:a16="http://schemas.microsoft.com/office/drawing/2014/main" id="{3C9231B8-0812-4FDE-9AC6-94984E20AC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BF59FE3-7AD8-46E8-9440-D268639942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EEEDF00-F676-4147-BAF0-64840E2857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4D3F73A-55E6-4A58-872D-BE9E9C7C30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Subtitle 2">
            <a:extLst>
              <a:ext uri="{FF2B5EF4-FFF2-40B4-BE49-F238E27FC236}">
                <a16:creationId xmlns:a16="http://schemas.microsoft.com/office/drawing/2014/main" id="{279252B7-9307-B378-8552-72C7C0F96B83}"/>
              </a:ext>
            </a:extLst>
          </p:cNvPr>
          <p:cNvSpPr>
            <a:spLocks noGrp="1"/>
          </p:cNvSpPr>
          <p:nvPr>
            <p:ph type="subTitle" idx="1"/>
          </p:nvPr>
        </p:nvSpPr>
        <p:spPr>
          <a:xfrm>
            <a:off x="630936" y="3681462"/>
            <a:ext cx="6341652" cy="2453066"/>
          </a:xfrm>
          <a:noFill/>
        </p:spPr>
        <p:txBody>
          <a:bodyPr anchor="t">
            <a:normAutofit/>
          </a:bodyPr>
          <a:lstStyle/>
          <a:p>
            <a:pPr algn="l"/>
            <a:r>
              <a:rPr lang="en-US">
                <a:solidFill>
                  <a:schemeClr val="bg1"/>
                </a:solidFill>
                <a:ea typeface="+mn-lt"/>
                <a:cs typeface="+mn-lt"/>
              </a:rPr>
              <a:t>Thermal Process Solutions</a:t>
            </a:r>
            <a:endParaRPr lang="en-US">
              <a:solidFill>
                <a:schemeClr val="bg1"/>
              </a:solidFill>
            </a:endParaRPr>
          </a:p>
        </p:txBody>
      </p:sp>
      <p:pic>
        <p:nvPicPr>
          <p:cNvPr id="5" name="Picture 4" descr="Factories And Smoke">
            <a:extLst>
              <a:ext uri="{FF2B5EF4-FFF2-40B4-BE49-F238E27FC236}">
                <a16:creationId xmlns:a16="http://schemas.microsoft.com/office/drawing/2014/main" id="{2E3D1808-DF14-4587-6AA3-30D8A36CD4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6250" b="6250"/>
          <a:stretch/>
        </p:blipFill>
        <p:spPr>
          <a:xfrm>
            <a:off x="7855550" y="3438789"/>
            <a:ext cx="3622151" cy="2037459"/>
          </a:xfrm>
          <a:prstGeom prst="rect">
            <a:avLst/>
          </a:prstGeom>
        </p:spPr>
      </p:pic>
    </p:spTree>
    <p:extLst>
      <p:ext uri="{BB962C8B-B14F-4D97-AF65-F5344CB8AC3E}">
        <p14:creationId xmlns:p14="http://schemas.microsoft.com/office/powerpoint/2010/main" val="1186850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C95FA9-076A-421D-93A3-9C29819EBF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6C8D94-3813-4D93-A6A7-A97EFFBCF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794673D-8563-4993-8E86-6D89D6E97E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3" name="Oval 12">
              <a:extLst>
                <a:ext uri="{FF2B5EF4-FFF2-40B4-BE49-F238E27FC236}">
                  <a16:creationId xmlns:a16="http://schemas.microsoft.com/office/drawing/2014/main" id="{C8906114-25F0-4386-BC12-A5CB6A04F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9434651-094A-4780-979E-29A3042F5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5BDC44-59B0-48DF-871F-0881BB593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618FCF5-B341-43DF-A055-DC56EA920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9408E04-9221-499E-B0F3-3AFD9025F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67B1604-40F1-4335-8A11-6091E0F52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828E2E6-28F0-8DDC-F7B8-B783863896F0}"/>
              </a:ext>
            </a:extLst>
          </p:cNvPr>
          <p:cNvSpPr>
            <a:spLocks noGrp="1"/>
          </p:cNvSpPr>
          <p:nvPr>
            <p:ph type="title"/>
          </p:nvPr>
        </p:nvSpPr>
        <p:spPr>
          <a:xfrm>
            <a:off x="2436875" y="630935"/>
            <a:ext cx="7315200" cy="2912366"/>
          </a:xfrm>
          <a:noFill/>
        </p:spPr>
        <p:txBody>
          <a:bodyPr anchor="b">
            <a:normAutofit/>
          </a:bodyPr>
          <a:lstStyle/>
          <a:p>
            <a:pPr algn="ctr"/>
            <a:r>
              <a:rPr lang="en-US" sz="4800">
                <a:solidFill>
                  <a:schemeClr val="bg1"/>
                </a:solidFill>
                <a:ea typeface="Calibri Light"/>
                <a:cs typeface="Calibri Light"/>
              </a:rPr>
              <a:t>About us</a:t>
            </a:r>
            <a:endParaRPr lang="en-US" sz="4800">
              <a:solidFill>
                <a:schemeClr val="bg1"/>
              </a:solidFill>
            </a:endParaRPr>
          </a:p>
        </p:txBody>
      </p:sp>
      <p:sp>
        <p:nvSpPr>
          <p:cNvPr id="20" name="Rectangle 19">
            <a:extLst>
              <a:ext uri="{FF2B5EF4-FFF2-40B4-BE49-F238E27FC236}">
                <a16:creationId xmlns:a16="http://schemas.microsoft.com/office/drawing/2014/main" id="{AA00467E-A507-4BEF-AAB5-2B35F13FA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34BCCBFD-2A87-46DC-A665-6039BF72DB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3" name="Straight Connector 22">
              <a:extLst>
                <a:ext uri="{FF2B5EF4-FFF2-40B4-BE49-F238E27FC236}">
                  <a16:creationId xmlns:a16="http://schemas.microsoft.com/office/drawing/2014/main" id="{91707DB8-2262-4E11-B8E7-A0042E4394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DCA04D0-796D-4920-BED4-6278708685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8B0366-955C-44C5-B011-378E1994D1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38F216F-4DA3-4165-A786-E7F2710B84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05E35C12-B6B4-4F57-950C-6EB3CD8F48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2B14810E-84F3-4F8A-AF58-F452B98151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1" name="Straight Connector 30">
              <a:extLst>
                <a:ext uri="{FF2B5EF4-FFF2-40B4-BE49-F238E27FC236}">
                  <a16:creationId xmlns:a16="http://schemas.microsoft.com/office/drawing/2014/main" id="{3687E051-F20C-4A55-AEDD-ED9B2D996A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F834F70-7A0E-4202-8ECC-5EE81C93C0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993E0E-3E7B-48D8-A799-39FECD3E152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12773A-5C03-4DD5-B9B4-24F4A42994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1B205FF6-2EB4-4B70-2323-CDF2DC267928}"/>
              </a:ext>
            </a:extLst>
          </p:cNvPr>
          <p:cNvSpPr>
            <a:spLocks noGrp="1"/>
          </p:cNvSpPr>
          <p:nvPr>
            <p:ph idx="1"/>
          </p:nvPr>
        </p:nvSpPr>
        <p:spPr>
          <a:xfrm>
            <a:off x="2436875" y="3726352"/>
            <a:ext cx="7315200" cy="2531540"/>
          </a:xfrm>
          <a:noFill/>
        </p:spPr>
        <p:txBody>
          <a:bodyPr vert="horz" lIns="91440" tIns="45720" rIns="91440" bIns="45720" rtlCol="0" anchor="t">
            <a:normAutofit/>
          </a:bodyPr>
          <a:lstStyle/>
          <a:p>
            <a:pPr algn="just"/>
            <a:r>
              <a:rPr lang="en-US" sz="1700" dirty="0">
                <a:solidFill>
                  <a:schemeClr val="bg1"/>
                </a:solidFill>
                <a:ea typeface="+mn-lt"/>
                <a:cs typeface="+mn-lt"/>
              </a:rPr>
              <a:t>Micro </a:t>
            </a:r>
            <a:r>
              <a:rPr lang="en-US" sz="1700" dirty="0" err="1">
                <a:solidFill>
                  <a:schemeClr val="bg1"/>
                </a:solidFill>
                <a:ea typeface="+mn-lt"/>
                <a:cs typeface="+mn-lt"/>
              </a:rPr>
              <a:t>Thermics</a:t>
            </a:r>
            <a:r>
              <a:rPr lang="en-US" sz="1700" dirty="0">
                <a:solidFill>
                  <a:schemeClr val="bg1"/>
                </a:solidFill>
                <a:ea typeface="+mn-lt"/>
                <a:cs typeface="+mn-lt"/>
              </a:rPr>
              <a:t> stands at the forefront of thermal processing innovation, drawing on decades of industry leadership. We specialize in tailored solutions for UHT, HTST, and pasteurization processes, ensuring precision and efficiency. Our holistic services encompass process development, equipment selection, and beyond. At Micro </a:t>
            </a:r>
            <a:r>
              <a:rPr lang="en-US" sz="1700" dirty="0" err="1">
                <a:solidFill>
                  <a:schemeClr val="bg1"/>
                </a:solidFill>
                <a:ea typeface="+mn-lt"/>
                <a:cs typeface="+mn-lt"/>
              </a:rPr>
              <a:t>Thermics</a:t>
            </a:r>
            <a:r>
              <a:rPr lang="en-US" sz="1700" dirty="0">
                <a:solidFill>
                  <a:schemeClr val="bg1"/>
                </a:solidFill>
                <a:ea typeface="+mn-lt"/>
                <a:cs typeface="+mn-lt"/>
              </a:rPr>
              <a:t>, you're not just a client; you're a vital partner in advancing food and beverage processing. Trust in our unwavering commitment to excellence and explore how our thermal processing solutions can elevate your operations. Discover the Micro </a:t>
            </a:r>
            <a:r>
              <a:rPr lang="en-US" sz="1700" dirty="0" err="1">
                <a:solidFill>
                  <a:schemeClr val="bg1"/>
                </a:solidFill>
                <a:ea typeface="+mn-lt"/>
                <a:cs typeface="+mn-lt"/>
              </a:rPr>
              <a:t>Thermics</a:t>
            </a:r>
            <a:r>
              <a:rPr lang="en-US" sz="1700" dirty="0">
                <a:solidFill>
                  <a:schemeClr val="bg1"/>
                </a:solidFill>
                <a:ea typeface="+mn-lt"/>
                <a:cs typeface="+mn-lt"/>
              </a:rPr>
              <a:t> legacy – where precision converges with progress in thermal processing technology.</a:t>
            </a:r>
            <a:endParaRPr lang="en-US" sz="1700" dirty="0">
              <a:solidFill>
                <a:schemeClr val="bg1"/>
              </a:solidFill>
              <a:ea typeface="Calibri" panose="020F0502020204030204"/>
              <a:cs typeface="Calibri" panose="020F0502020204030204"/>
            </a:endParaRPr>
          </a:p>
        </p:txBody>
      </p:sp>
    </p:spTree>
    <p:extLst>
      <p:ext uri="{BB962C8B-B14F-4D97-AF65-F5344CB8AC3E}">
        <p14:creationId xmlns:p14="http://schemas.microsoft.com/office/powerpoint/2010/main" val="998964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F4EC-6C7E-F7C8-1A17-B530B5D81183}"/>
              </a:ext>
            </a:extLst>
          </p:cNvPr>
          <p:cNvSpPr>
            <a:spLocks noGrp="1"/>
          </p:cNvSpPr>
          <p:nvPr>
            <p:ph type="title"/>
          </p:nvPr>
        </p:nvSpPr>
        <p:spPr>
          <a:xfrm>
            <a:off x="6823878" y="741391"/>
            <a:ext cx="4491821" cy="1616203"/>
          </a:xfrm>
        </p:spPr>
        <p:txBody>
          <a:bodyPr anchor="b">
            <a:normAutofit/>
          </a:bodyPr>
          <a:lstStyle/>
          <a:p>
            <a:r>
              <a:rPr lang="en-US" sz="3200">
                <a:ea typeface="+mj-lt"/>
                <a:cs typeface="+mj-lt"/>
              </a:rPr>
              <a:t>Elevate Your Operations with Cutting-Edge Thermal Process Solutions</a:t>
            </a:r>
            <a:endParaRPr lang="en-US" sz="3200"/>
          </a:p>
        </p:txBody>
      </p:sp>
      <p:pic>
        <p:nvPicPr>
          <p:cNvPr id="5" name="Picture 4" descr="Sphere of mesh and nodes">
            <a:extLst>
              <a:ext uri="{FF2B5EF4-FFF2-40B4-BE49-F238E27FC236}">
                <a16:creationId xmlns:a16="http://schemas.microsoft.com/office/drawing/2014/main" id="{34714A6B-EA20-A3C6-7B10-3F0D473D1242}"/>
              </a:ext>
            </a:extLst>
          </p:cNvPr>
          <p:cNvPicPr>
            <a:picLocks noChangeAspect="1"/>
          </p:cNvPicPr>
          <p:nvPr/>
        </p:nvPicPr>
        <p:blipFill rotWithShape="1">
          <a:blip r:embed="rId2"/>
          <a:srcRect l="31528" r="1808" b="4"/>
          <a:stretch/>
        </p:blipFill>
        <p:spPr>
          <a:xfrm>
            <a:off x="20" y="10"/>
            <a:ext cx="6095980" cy="6857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22" name="Rectangle 21">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0FD80FE6-FC79-D5B3-CCCA-C6DDBB324079}"/>
              </a:ext>
            </a:extLst>
          </p:cNvPr>
          <p:cNvSpPr>
            <a:spLocks noGrp="1"/>
          </p:cNvSpPr>
          <p:nvPr>
            <p:ph idx="1"/>
          </p:nvPr>
        </p:nvSpPr>
        <p:spPr>
          <a:xfrm>
            <a:off x="6823878" y="2533476"/>
            <a:ext cx="4491820" cy="3447832"/>
          </a:xfrm>
        </p:spPr>
        <p:txBody>
          <a:bodyPr vert="horz" lIns="91440" tIns="45720" rIns="91440" bIns="45720" rtlCol="0" anchor="t">
            <a:normAutofit/>
          </a:bodyPr>
          <a:lstStyle/>
          <a:p>
            <a:pPr algn="just"/>
            <a:r>
              <a:rPr lang="en-US" sz="1600" dirty="0">
                <a:ea typeface="+mn-lt"/>
                <a:cs typeface="+mn-lt"/>
              </a:rPr>
              <a:t>Micro </a:t>
            </a:r>
            <a:r>
              <a:rPr lang="en-US" sz="1600" err="1">
                <a:ea typeface="+mn-lt"/>
                <a:cs typeface="+mn-lt"/>
              </a:rPr>
              <a:t>Thermics</a:t>
            </a:r>
            <a:r>
              <a:rPr lang="en-US" sz="1600" dirty="0">
                <a:ea typeface="+mn-lt"/>
                <a:cs typeface="+mn-lt"/>
              </a:rPr>
              <a:t> leads the industry in delivering customized </a:t>
            </a:r>
            <a:r>
              <a:rPr lang="en-US" sz="1600" b="1" dirty="0">
                <a:ea typeface="+mn-lt"/>
                <a:cs typeface="+mn-lt"/>
                <a:hlinkClick r:id="rId3"/>
              </a:rPr>
              <a:t>thermal processing services</a:t>
            </a:r>
            <a:r>
              <a:rPr lang="en-US" sz="1600" dirty="0">
                <a:ea typeface="+mn-lt"/>
                <a:cs typeface="+mn-lt"/>
              </a:rPr>
              <a:t>, backed by decades of expertise. Whether it's UHT, HTST, or pasteurization, we guarantee precision and efficiency at every step. Our comprehensive services cover process development, equipment selection, and more. At Micro </a:t>
            </a:r>
            <a:r>
              <a:rPr lang="en-US" sz="1600" err="1">
                <a:ea typeface="+mn-lt"/>
                <a:cs typeface="+mn-lt"/>
              </a:rPr>
              <a:t>Thermics</a:t>
            </a:r>
            <a:r>
              <a:rPr lang="en-US" sz="1600" dirty="0">
                <a:ea typeface="+mn-lt"/>
                <a:cs typeface="+mn-lt"/>
              </a:rPr>
              <a:t>, you're not just a client; you're a valued partner in advancing food and beverage processing. Rely on our unwavering commitment to excellence and discover how our thermal processing solutions can enhance your operations. Experience the </a:t>
            </a:r>
            <a:r>
              <a:rPr lang="en-US" sz="1600" err="1">
                <a:ea typeface="+mn-lt"/>
                <a:cs typeface="+mn-lt"/>
              </a:rPr>
              <a:t>MicroThermics</a:t>
            </a:r>
            <a:r>
              <a:rPr lang="en-US" sz="1600" dirty="0">
                <a:ea typeface="+mn-lt"/>
                <a:cs typeface="+mn-lt"/>
              </a:rPr>
              <a:t> difference – where precision intersects with progress in thermal processing technology.</a:t>
            </a:r>
            <a:endParaRPr lang="en-US" sz="1600" dirty="0">
              <a:ea typeface="Calibri" panose="020F0502020204030204"/>
              <a:cs typeface="Calibri" panose="020F0502020204030204"/>
            </a:endParaRPr>
          </a:p>
        </p:txBody>
      </p:sp>
    </p:spTree>
    <p:extLst>
      <p:ext uri="{BB962C8B-B14F-4D97-AF65-F5344CB8AC3E}">
        <p14:creationId xmlns:p14="http://schemas.microsoft.com/office/powerpoint/2010/main" val="3777888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112AC23-F046-4DC5-9B92-07CA6CC7C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75AAFE7-143D-45AC-B616-09521E0F5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BA5DB72-E109-4D37-B6DD-C328D5397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7C34EE77-74D1-42B4-801B-40B35A68C1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5" name="Oval 14">
              <a:extLst>
                <a:ext uri="{FF2B5EF4-FFF2-40B4-BE49-F238E27FC236}">
                  <a16:creationId xmlns:a16="http://schemas.microsoft.com/office/drawing/2014/main" id="{12152B4E-1BCF-43D1-814C-F560CEB52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5486774-B7FC-480F-9AAF-9F55F4C436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8FA6A4C-BA1F-4EF8-B3BD-F28CB66DE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BF89DB3-EA73-4FD0-AACB-5FE32C149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CBAB203A-25C6-422F-9DB6-C69F0EE9F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74730A1-7A3A-4ACF-965D-A6DCEC7DB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EB2D1A1F-B200-4444-AE01-EFC97AF7B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4" y="1042604"/>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70E4CB9D-2256-4786-8DDF-ADFBF3533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5" name="Straight Connector 24">
              <a:extLst>
                <a:ext uri="{FF2B5EF4-FFF2-40B4-BE49-F238E27FC236}">
                  <a16:creationId xmlns:a16="http://schemas.microsoft.com/office/drawing/2014/main" id="{180841E3-DFCC-429A-B907-8B06EDB1E9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4698A1-0C53-4620-97E1-B4689288CF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DBDFF7F-BD40-4085-952D-F6EC5908D9D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F29CA06-4FE5-44A6-8D40-A9C36449CE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568E6F37-AE05-46BF-A77F-5505926E92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1" name="Straight Connector 30">
              <a:extLst>
                <a:ext uri="{FF2B5EF4-FFF2-40B4-BE49-F238E27FC236}">
                  <a16:creationId xmlns:a16="http://schemas.microsoft.com/office/drawing/2014/main" id="{8D6F5ECB-975C-4A38-BD48-A3C2B38E9E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BF36011-C922-4FD6-B09D-781A87054B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1FD3DC2-6A33-4C9E-B0F5-5D6209717F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E4F800E-82BC-4AEF-9F07-7F95C8B8C3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631C630-9BE1-01EF-859B-F63898F76C04}"/>
              </a:ext>
            </a:extLst>
          </p:cNvPr>
          <p:cNvSpPr>
            <a:spLocks noGrp="1"/>
          </p:cNvSpPr>
          <p:nvPr>
            <p:ph type="title"/>
          </p:nvPr>
        </p:nvSpPr>
        <p:spPr>
          <a:xfrm>
            <a:off x="630936" y="630936"/>
            <a:ext cx="4989918" cy="5478640"/>
          </a:xfrm>
          <a:noFill/>
        </p:spPr>
        <p:txBody>
          <a:bodyPr anchor="ctr">
            <a:normAutofit/>
          </a:bodyPr>
          <a:lstStyle/>
          <a:p>
            <a:r>
              <a:rPr lang="en-US" sz="4800">
                <a:solidFill>
                  <a:schemeClr val="bg1"/>
                </a:solidFill>
                <a:ea typeface="+mj-lt"/>
                <a:cs typeface="+mj-lt"/>
              </a:rPr>
              <a:t>Innovative Thermal Process Development for Optimal Results</a:t>
            </a:r>
            <a:endParaRPr lang="en-US" sz="4800">
              <a:solidFill>
                <a:schemeClr val="bg1"/>
              </a:solidFill>
            </a:endParaRPr>
          </a:p>
        </p:txBody>
      </p:sp>
      <p:sp>
        <p:nvSpPr>
          <p:cNvPr id="36" name="Rectangle 35">
            <a:extLst>
              <a:ext uri="{FF2B5EF4-FFF2-40B4-BE49-F238E27FC236}">
                <a16:creationId xmlns:a16="http://schemas.microsoft.com/office/drawing/2014/main" id="{C8D9C5DD-B8B3-46A0-8FBC-EE462F96C4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1066" y="497785"/>
            <a:ext cx="5678424" cy="5674840"/>
          </a:xfrm>
          <a:prstGeom prst="rect">
            <a:avLst/>
          </a:prstGeom>
          <a:gradFill flip="none" rotWithShape="1">
            <a:gsLst>
              <a:gs pos="0">
                <a:schemeClr val="tx1">
                  <a:alpha val="20000"/>
                </a:schemeClr>
              </a:gs>
              <a:gs pos="100000">
                <a:schemeClr val="tx1">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A9E7AC6-150E-F80B-DF20-C499B7D0D569}"/>
              </a:ext>
            </a:extLst>
          </p:cNvPr>
          <p:cNvSpPr>
            <a:spLocks noGrp="1"/>
          </p:cNvSpPr>
          <p:nvPr>
            <p:ph idx="1"/>
          </p:nvPr>
        </p:nvSpPr>
        <p:spPr>
          <a:xfrm>
            <a:off x="6041946" y="630936"/>
            <a:ext cx="4982273" cy="5478672"/>
          </a:xfrm>
          <a:noFill/>
        </p:spPr>
        <p:txBody>
          <a:bodyPr vert="horz" lIns="91440" tIns="45720" rIns="91440" bIns="45720" rtlCol="0" anchor="ctr">
            <a:normAutofit/>
          </a:bodyPr>
          <a:lstStyle/>
          <a:p>
            <a:pPr algn="just"/>
            <a:r>
              <a:rPr lang="en-US" sz="1800" dirty="0">
                <a:solidFill>
                  <a:schemeClr val="bg1"/>
                </a:solidFill>
                <a:ea typeface="+mn-lt"/>
                <a:cs typeface="+mn-lt"/>
              </a:rPr>
              <a:t>Micro </a:t>
            </a:r>
            <a:r>
              <a:rPr lang="en-US" sz="1800" dirty="0" err="1">
                <a:solidFill>
                  <a:schemeClr val="bg1"/>
                </a:solidFill>
                <a:ea typeface="+mn-lt"/>
                <a:cs typeface="+mn-lt"/>
              </a:rPr>
              <a:t>Thermics</a:t>
            </a:r>
            <a:r>
              <a:rPr lang="en-US" sz="1800" dirty="0">
                <a:solidFill>
                  <a:schemeClr val="bg1"/>
                </a:solidFill>
                <a:ea typeface="+mn-lt"/>
                <a:cs typeface="+mn-lt"/>
              </a:rPr>
              <a:t> excels in providing cutting-edge thermal process development services. With extensive industry knowledge, we specialize in UHT, HTST, and pasteurization processes, ensuring precision and efficiency. Our offerings encompass comprehensive process development, equipment selection, and more. At Micro </a:t>
            </a:r>
            <a:r>
              <a:rPr lang="en-US" sz="1800" dirty="0" err="1">
                <a:solidFill>
                  <a:schemeClr val="bg1"/>
                </a:solidFill>
                <a:ea typeface="+mn-lt"/>
                <a:cs typeface="+mn-lt"/>
              </a:rPr>
              <a:t>Thermics</a:t>
            </a:r>
            <a:r>
              <a:rPr lang="en-US" sz="1800" dirty="0">
                <a:solidFill>
                  <a:schemeClr val="bg1"/>
                </a:solidFill>
                <a:ea typeface="+mn-lt"/>
                <a:cs typeface="+mn-lt"/>
              </a:rPr>
              <a:t>, you're not just a client; you're an integral partner in revolutionizing food and beverage processing. Trust in our unwavering commitment to excellence and explore how our thermal process development solutions can optimize your operations. Immerse yourself in the Micro </a:t>
            </a:r>
            <a:r>
              <a:rPr lang="en-US" sz="1800" dirty="0" err="1">
                <a:solidFill>
                  <a:schemeClr val="bg1"/>
                </a:solidFill>
                <a:ea typeface="+mn-lt"/>
                <a:cs typeface="+mn-lt"/>
              </a:rPr>
              <a:t>Thermics</a:t>
            </a:r>
            <a:r>
              <a:rPr lang="en-US" sz="1800" dirty="0">
                <a:solidFill>
                  <a:schemeClr val="bg1"/>
                </a:solidFill>
                <a:ea typeface="+mn-lt"/>
                <a:cs typeface="+mn-lt"/>
              </a:rPr>
              <a:t> experience – where precision converges with progress in thermal processing technology.</a:t>
            </a:r>
            <a:endParaRPr lang="en-US" sz="1800">
              <a:solidFill>
                <a:schemeClr val="bg1"/>
              </a:solidFill>
              <a:ea typeface="Calibri" panose="020F0502020204030204"/>
              <a:cs typeface="Calibri" panose="020F0502020204030204"/>
            </a:endParaRPr>
          </a:p>
        </p:txBody>
      </p:sp>
    </p:spTree>
    <p:extLst>
      <p:ext uri="{BB962C8B-B14F-4D97-AF65-F5344CB8AC3E}">
        <p14:creationId xmlns:p14="http://schemas.microsoft.com/office/powerpoint/2010/main" val="3349763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BF1195-301D-23A1-B343-433F1A616521}"/>
              </a:ext>
            </a:extLst>
          </p:cNvPr>
          <p:cNvSpPr>
            <a:spLocks noGrp="1"/>
          </p:cNvSpPr>
          <p:nvPr>
            <p:ph type="title"/>
          </p:nvPr>
        </p:nvSpPr>
        <p:spPr>
          <a:xfrm>
            <a:off x="640080" y="325369"/>
            <a:ext cx="4368602" cy="1956841"/>
          </a:xfrm>
        </p:spPr>
        <p:txBody>
          <a:bodyPr anchor="b">
            <a:normAutofit/>
          </a:bodyPr>
          <a:lstStyle/>
          <a:p>
            <a:r>
              <a:rPr lang="en-US" sz="3800">
                <a:ea typeface="+mj-lt"/>
                <a:cs typeface="+mj-lt"/>
              </a:rPr>
              <a:t>Pioneering Thermal Processing Solutions for Industry Leaders</a:t>
            </a:r>
            <a:endParaRPr lang="en-US" sz="38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99F2F8-31D4-6236-B140-0B649322BB69}"/>
              </a:ext>
            </a:extLst>
          </p:cNvPr>
          <p:cNvSpPr>
            <a:spLocks noGrp="1"/>
          </p:cNvSpPr>
          <p:nvPr>
            <p:ph idx="1"/>
          </p:nvPr>
        </p:nvSpPr>
        <p:spPr>
          <a:xfrm>
            <a:off x="640080" y="2872899"/>
            <a:ext cx="4243589" cy="3320668"/>
          </a:xfrm>
        </p:spPr>
        <p:txBody>
          <a:bodyPr vert="horz" lIns="91440" tIns="45720" rIns="91440" bIns="45720" rtlCol="0" anchor="t">
            <a:normAutofit/>
          </a:bodyPr>
          <a:lstStyle/>
          <a:p>
            <a:pPr algn="just"/>
            <a:r>
              <a:rPr lang="en-US" sz="1500" b="1" dirty="0">
                <a:ea typeface="+mn-lt"/>
                <a:cs typeface="+mn-lt"/>
                <a:hlinkClick r:id="rId2"/>
              </a:rPr>
              <a:t>Micro Thermics</a:t>
            </a:r>
            <a:r>
              <a:rPr lang="en-US" sz="1500" dirty="0">
                <a:ea typeface="+mn-lt"/>
                <a:cs typeface="+mn-lt"/>
              </a:rPr>
              <a:t> leads the industry in delivering tailored thermal processing services. With decades of experience, we specialize in UHT, HTST, and pasteurization, ensuring precision and efficiency at every phase. Our comprehensive services include process development, equipment selection, and more. At Micro </a:t>
            </a:r>
            <a:r>
              <a:rPr lang="en-US" sz="1500" err="1">
                <a:ea typeface="+mn-lt"/>
                <a:cs typeface="+mn-lt"/>
              </a:rPr>
              <a:t>Thermics</a:t>
            </a:r>
            <a:r>
              <a:rPr lang="en-US" sz="1500" dirty="0">
                <a:ea typeface="+mn-lt"/>
                <a:cs typeface="+mn-lt"/>
              </a:rPr>
              <a:t>, you're not just a client; you're a valued partner in advancing food and beverage processing. Rely on our unwavering commitment to excellence and discover how our thermal processing solutions can enhance your operations. Experience the </a:t>
            </a:r>
            <a:r>
              <a:rPr lang="en-US" sz="1500" err="1">
                <a:ea typeface="+mn-lt"/>
                <a:cs typeface="+mn-lt"/>
              </a:rPr>
              <a:t>MicroThermics</a:t>
            </a:r>
            <a:r>
              <a:rPr lang="en-US" sz="1500" dirty="0">
                <a:ea typeface="+mn-lt"/>
                <a:cs typeface="+mn-lt"/>
              </a:rPr>
              <a:t> difference – where precision intersects with progress in thermal processing technology.</a:t>
            </a:r>
            <a:endParaRPr lang="en-US" sz="1500" dirty="0">
              <a:ea typeface="Calibri" panose="020F0502020204030204"/>
              <a:cs typeface="Calibri" panose="020F0502020204030204"/>
            </a:endParaRPr>
          </a:p>
        </p:txBody>
      </p:sp>
      <p:pic>
        <p:nvPicPr>
          <p:cNvPr id="5" name="Picture 4" descr="Thermal power station">
            <a:extLst>
              <a:ext uri="{FF2B5EF4-FFF2-40B4-BE49-F238E27FC236}">
                <a16:creationId xmlns:a16="http://schemas.microsoft.com/office/drawing/2014/main" id="{34D22BCB-7BE4-ECEA-2B04-149CB7DBDD8E}"/>
              </a:ext>
            </a:extLst>
          </p:cNvPr>
          <p:cNvPicPr>
            <a:picLocks noChangeAspect="1"/>
          </p:cNvPicPr>
          <p:nvPr/>
        </p:nvPicPr>
        <p:blipFill rotWithShape="1">
          <a:blip r:embed="rId3"/>
          <a:srcRect l="5917" r="18909" b="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45252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A0222-E455-4791-FD0A-DDF4644C90C5}"/>
              </a:ext>
            </a:extLst>
          </p:cNvPr>
          <p:cNvSpPr>
            <a:spLocks noGrp="1"/>
          </p:cNvSpPr>
          <p:nvPr>
            <p:ph type="title"/>
          </p:nvPr>
        </p:nvSpPr>
        <p:spPr>
          <a:xfrm>
            <a:off x="876692" y="741391"/>
            <a:ext cx="5479719" cy="1616203"/>
          </a:xfrm>
        </p:spPr>
        <p:txBody>
          <a:bodyPr anchor="b">
            <a:normAutofit/>
          </a:bodyPr>
          <a:lstStyle/>
          <a:p>
            <a:r>
              <a:rPr lang="en-US" sz="3200">
                <a:ea typeface="Calibri Light"/>
                <a:cs typeface="Calibri Light"/>
              </a:rPr>
              <a:t>Contact Us</a:t>
            </a:r>
            <a:endParaRPr lang="en-US" sz="3200"/>
          </a:p>
        </p:txBody>
      </p:sp>
      <p:sp>
        <p:nvSpPr>
          <p:cNvPr id="3" name="Content Placeholder 2">
            <a:extLst>
              <a:ext uri="{FF2B5EF4-FFF2-40B4-BE49-F238E27FC236}">
                <a16:creationId xmlns:a16="http://schemas.microsoft.com/office/drawing/2014/main" id="{03655086-BE08-59D5-B10D-5E981A0511C2}"/>
              </a:ext>
            </a:extLst>
          </p:cNvPr>
          <p:cNvSpPr>
            <a:spLocks noGrp="1"/>
          </p:cNvSpPr>
          <p:nvPr>
            <p:ph idx="1"/>
          </p:nvPr>
        </p:nvSpPr>
        <p:spPr>
          <a:xfrm>
            <a:off x="876692" y="2533476"/>
            <a:ext cx="5479719" cy="3447832"/>
          </a:xfrm>
        </p:spPr>
        <p:txBody>
          <a:bodyPr vert="horz" lIns="91440" tIns="45720" rIns="91440" bIns="45720" rtlCol="0" anchor="t">
            <a:normAutofit/>
          </a:bodyPr>
          <a:lstStyle/>
          <a:p>
            <a:r>
              <a:rPr lang="en-US" sz="2000">
                <a:ea typeface="+mn-lt"/>
                <a:cs typeface="+mn-lt"/>
              </a:rPr>
              <a:t>MicroThermics, Inc.</a:t>
            </a:r>
            <a:endParaRPr lang="en-US" sz="2000">
              <a:ea typeface="Calibri" panose="020F0502020204030204"/>
              <a:cs typeface="Calibri" panose="020F0502020204030204"/>
            </a:endParaRPr>
          </a:p>
          <a:p>
            <a:r>
              <a:rPr lang="en-US" sz="2000">
                <a:ea typeface="+mn-lt"/>
                <a:cs typeface="+mn-lt"/>
              </a:rPr>
              <a:t>3216-102 Wellington Ct.</a:t>
            </a:r>
            <a:endParaRPr lang="en-US" sz="2000"/>
          </a:p>
          <a:p>
            <a:r>
              <a:rPr lang="en-US" sz="2000">
                <a:ea typeface="+mn-lt"/>
                <a:cs typeface="+mn-lt"/>
              </a:rPr>
              <a:t>Raleigh, NC 27615</a:t>
            </a:r>
            <a:endParaRPr lang="en-US" sz="2000"/>
          </a:p>
          <a:p>
            <a:r>
              <a:rPr lang="en-US" sz="2000">
                <a:ea typeface="+mn-lt"/>
                <a:cs typeface="+mn-lt"/>
              </a:rPr>
              <a:t>USA</a:t>
            </a:r>
            <a:endParaRPr lang="en-US" sz="2000"/>
          </a:p>
          <a:p>
            <a:r>
              <a:rPr lang="en-US" sz="2000">
                <a:ea typeface="+mn-lt"/>
                <a:cs typeface="+mn-lt"/>
              </a:rPr>
              <a:t>Phone: +1 919 878 8045</a:t>
            </a:r>
            <a:endParaRPr lang="en-US" sz="2000"/>
          </a:p>
          <a:p>
            <a:r>
              <a:rPr lang="en-US" sz="2000">
                <a:ea typeface="+mn-lt"/>
                <a:cs typeface="+mn-lt"/>
              </a:rPr>
              <a:t>Fax: +1 919 878 8032</a:t>
            </a:r>
            <a:endParaRPr lang="en-US" sz="2000"/>
          </a:p>
          <a:p>
            <a:r>
              <a:rPr lang="en-US" sz="2000">
                <a:ea typeface="+mn-lt"/>
                <a:cs typeface="+mn-lt"/>
              </a:rPr>
              <a:t>Email: info@microthermics.com</a:t>
            </a:r>
            <a:endParaRPr lang="en-US" sz="2000"/>
          </a:p>
        </p:txBody>
      </p:sp>
      <p:pic>
        <p:nvPicPr>
          <p:cNvPr id="5" name="Picture 4" descr="Sunlit desk">
            <a:extLst>
              <a:ext uri="{FF2B5EF4-FFF2-40B4-BE49-F238E27FC236}">
                <a16:creationId xmlns:a16="http://schemas.microsoft.com/office/drawing/2014/main" id="{217EAA05-636F-33D2-1100-B67D7771C62D}"/>
              </a:ext>
            </a:extLst>
          </p:cNvPr>
          <p:cNvPicPr>
            <a:picLocks noChangeAspect="1"/>
          </p:cNvPicPr>
          <p:nvPr/>
        </p:nvPicPr>
        <p:blipFill rotWithShape="1">
          <a:blip r:embed="rId2"/>
          <a:srcRect l="20753" r="31418" b="-3"/>
          <a:stretch/>
        </p:blipFill>
        <p:spPr>
          <a:xfrm>
            <a:off x="7270812" y="10"/>
            <a:ext cx="4921187" cy="6857990"/>
          </a:xfrm>
          <a:prstGeom prst="rect">
            <a:avLst/>
          </a:prstGeom>
        </p:spPr>
      </p:pic>
      <p:grpSp>
        <p:nvGrpSpPr>
          <p:cNvPr id="9"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56843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Optimize Your Operations with Expert Thermal Process Solutions</vt:lpstr>
      <vt:lpstr>About us</vt:lpstr>
      <vt:lpstr>Elevate Your Operations with Cutting-Edge Thermal Process Solutions</vt:lpstr>
      <vt:lpstr>Innovative Thermal Process Development for Optimal Results</vt:lpstr>
      <vt:lpstr>Pioneering Thermal Processing Solutions for Industry Leaders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lastModifiedBy>
  <cp:revision>80</cp:revision>
  <dcterms:created xsi:type="dcterms:W3CDTF">2013-07-15T20:26:40Z</dcterms:created>
  <dcterms:modified xsi:type="dcterms:W3CDTF">2023-10-24T09:59:11Z</dcterms:modified>
</cp:coreProperties>
</file>