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52296" y="883665"/>
            <a:ext cx="5873115" cy="886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Calibri Light"/>
                <a:cs typeface="Calibri Ligh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2004" y="1746859"/>
            <a:ext cx="5972809" cy="2360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amstrow.com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2216150" marR="5080" indent="-2204085">
              <a:lnSpc>
                <a:spcPct val="101800"/>
              </a:lnSpc>
              <a:spcBef>
                <a:spcPts val="35"/>
              </a:spcBef>
            </a:pPr>
            <a:r>
              <a:rPr dirty="0" spc="-55"/>
              <a:t>Wh</a:t>
            </a:r>
            <a:r>
              <a:rPr dirty="0" spc="-75"/>
              <a:t>a</a:t>
            </a:r>
            <a:r>
              <a:rPr dirty="0" spc="-5"/>
              <a:t>t</a:t>
            </a:r>
            <a:r>
              <a:rPr dirty="0" spc="-90"/>
              <a:t> </a:t>
            </a:r>
            <a:r>
              <a:rPr dirty="0" spc="-65"/>
              <a:t>a</a:t>
            </a:r>
            <a:r>
              <a:rPr dirty="0" spc="-95"/>
              <a:t>r</a:t>
            </a:r>
            <a:r>
              <a:rPr dirty="0" spc="-5"/>
              <a:t>e</a:t>
            </a:r>
            <a:r>
              <a:rPr dirty="0" spc="-95"/>
              <a:t> </a:t>
            </a:r>
            <a:r>
              <a:rPr dirty="0" spc="-60"/>
              <a:t>t</a:t>
            </a:r>
            <a:r>
              <a:rPr dirty="0" spc="-55"/>
              <a:t>h</a:t>
            </a:r>
            <a:r>
              <a:rPr dirty="0" spc="-5"/>
              <a:t>e</a:t>
            </a:r>
            <a:r>
              <a:rPr dirty="0" spc="-100"/>
              <a:t> </a:t>
            </a:r>
            <a:r>
              <a:rPr dirty="0" spc="-55"/>
              <a:t>B</a:t>
            </a:r>
            <a:r>
              <a:rPr dirty="0" spc="-60"/>
              <a:t>e</a:t>
            </a:r>
            <a:r>
              <a:rPr dirty="0" spc="-55"/>
              <a:t>n</a:t>
            </a:r>
            <a:r>
              <a:rPr dirty="0" spc="-80"/>
              <a:t>e</a:t>
            </a:r>
            <a:r>
              <a:rPr dirty="0" spc="-50"/>
              <a:t>f</a:t>
            </a:r>
            <a:r>
              <a:rPr dirty="0" spc="-60"/>
              <a:t>i</a:t>
            </a:r>
            <a:r>
              <a:rPr dirty="0" spc="-50"/>
              <a:t>t</a:t>
            </a:r>
            <a:r>
              <a:rPr dirty="0" spc="-5"/>
              <a:t>s</a:t>
            </a:r>
            <a:r>
              <a:rPr dirty="0" spc="-110"/>
              <a:t> </a:t>
            </a:r>
            <a:r>
              <a:rPr dirty="0" spc="-50"/>
              <a:t>o</a:t>
            </a:r>
            <a:r>
              <a:rPr dirty="0" spc="-5"/>
              <a:t>f</a:t>
            </a:r>
            <a:r>
              <a:rPr dirty="0" spc="-105"/>
              <a:t> </a:t>
            </a:r>
            <a:r>
              <a:rPr dirty="0" spc="-60"/>
              <a:t>H</a:t>
            </a:r>
            <a:r>
              <a:rPr dirty="0" spc="-50"/>
              <a:t>o</a:t>
            </a:r>
            <a:r>
              <a:rPr dirty="0" spc="-60"/>
              <a:t>l</a:t>
            </a:r>
            <a:r>
              <a:rPr dirty="0" spc="-55"/>
              <a:t>d</a:t>
            </a:r>
            <a:r>
              <a:rPr dirty="0" spc="-60"/>
              <a:t>i</a:t>
            </a:r>
            <a:r>
              <a:rPr dirty="0" spc="-55"/>
              <a:t>n</a:t>
            </a:r>
            <a:r>
              <a:rPr dirty="0" spc="-5"/>
              <a:t>g</a:t>
            </a:r>
            <a:r>
              <a:rPr dirty="0" spc="-100"/>
              <a:t> </a:t>
            </a:r>
            <a:r>
              <a:rPr dirty="0" spc="-55"/>
              <a:t>C</a:t>
            </a:r>
            <a:r>
              <a:rPr dirty="0" spc="-50"/>
              <a:t>o</a:t>
            </a:r>
            <a:r>
              <a:rPr dirty="0" spc="-60"/>
              <a:t>m</a:t>
            </a:r>
            <a:r>
              <a:rPr dirty="0" spc="-55"/>
              <a:t>p</a:t>
            </a:r>
            <a:r>
              <a:rPr dirty="0" spc="-50"/>
              <a:t>a</a:t>
            </a:r>
            <a:r>
              <a:rPr dirty="0" spc="-114"/>
              <a:t>n</a:t>
            </a:r>
            <a:r>
              <a:rPr dirty="0" spc="-5"/>
              <a:t>y  </a:t>
            </a:r>
            <a:r>
              <a:rPr dirty="0" spc="-30"/>
              <a:t>in</a:t>
            </a:r>
            <a:r>
              <a:rPr dirty="0" spc="-100"/>
              <a:t> </a:t>
            </a:r>
            <a:r>
              <a:rPr dirty="0" spc="-55"/>
              <a:t>Ireland?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>
              <a:lnSpc>
                <a:spcPct val="109700"/>
              </a:lnSpc>
              <a:spcBef>
                <a:spcPts val="90"/>
              </a:spcBef>
            </a:pPr>
            <a:r>
              <a:rPr dirty="0"/>
              <a:t>Holding</a:t>
            </a:r>
            <a:r>
              <a:rPr dirty="0" spc="-40"/>
              <a:t> </a:t>
            </a:r>
            <a:r>
              <a:rPr dirty="0"/>
              <a:t>companies</a:t>
            </a:r>
            <a:r>
              <a:rPr dirty="0" spc="-40"/>
              <a:t> </a:t>
            </a:r>
            <a:r>
              <a:rPr dirty="0"/>
              <a:t>are</a:t>
            </a:r>
            <a:r>
              <a:rPr dirty="0" spc="-45"/>
              <a:t> </a:t>
            </a:r>
            <a:r>
              <a:rPr dirty="0" spc="-5"/>
              <a:t>widely</a:t>
            </a:r>
            <a:r>
              <a:rPr dirty="0" spc="-25"/>
              <a:t> </a:t>
            </a:r>
            <a:r>
              <a:rPr dirty="0" spc="-5"/>
              <a:t>used</a:t>
            </a:r>
            <a:r>
              <a:rPr dirty="0" spc="-30"/>
              <a:t> </a:t>
            </a:r>
            <a:r>
              <a:rPr dirty="0" spc="-5"/>
              <a:t>to</a:t>
            </a:r>
            <a:r>
              <a:rPr dirty="0" spc="-30"/>
              <a:t> </a:t>
            </a:r>
            <a:r>
              <a:rPr dirty="0" spc="-5"/>
              <a:t>protect</a:t>
            </a:r>
            <a:r>
              <a:rPr dirty="0" spc="-25"/>
              <a:t> </a:t>
            </a:r>
            <a:r>
              <a:rPr dirty="0" spc="-5"/>
              <a:t>the</a:t>
            </a:r>
            <a:r>
              <a:rPr dirty="0" spc="-25"/>
              <a:t> </a:t>
            </a:r>
            <a:r>
              <a:rPr dirty="0" spc="-5"/>
              <a:t>assets</a:t>
            </a:r>
            <a:r>
              <a:rPr dirty="0" spc="-30"/>
              <a:t> </a:t>
            </a:r>
            <a:r>
              <a:rPr dirty="0"/>
              <a:t>of</a:t>
            </a:r>
            <a:r>
              <a:rPr dirty="0" spc="-45"/>
              <a:t> </a:t>
            </a:r>
            <a:r>
              <a:rPr dirty="0" spc="-5"/>
              <a:t>subsidiary</a:t>
            </a:r>
            <a:r>
              <a:rPr dirty="0" spc="-45"/>
              <a:t> </a:t>
            </a:r>
            <a:r>
              <a:rPr dirty="0"/>
              <a:t>companies,</a:t>
            </a:r>
            <a:r>
              <a:rPr dirty="0" spc="-50"/>
              <a:t> </a:t>
            </a:r>
            <a:r>
              <a:rPr dirty="0"/>
              <a:t>providing</a:t>
            </a:r>
            <a:r>
              <a:rPr dirty="0" spc="-35"/>
              <a:t> </a:t>
            </a:r>
            <a:r>
              <a:rPr dirty="0"/>
              <a:t>an</a:t>
            </a:r>
            <a:r>
              <a:rPr dirty="0" spc="-50"/>
              <a:t> </a:t>
            </a:r>
            <a:r>
              <a:rPr dirty="0"/>
              <a:t>extra</a:t>
            </a:r>
            <a:r>
              <a:rPr dirty="0" spc="-40"/>
              <a:t> </a:t>
            </a:r>
            <a:r>
              <a:rPr dirty="0" spc="-5"/>
              <a:t>layer </a:t>
            </a:r>
            <a:r>
              <a:rPr dirty="0" spc="-240"/>
              <a:t> </a:t>
            </a:r>
            <a:r>
              <a:rPr dirty="0"/>
              <a:t>of </a:t>
            </a:r>
            <a:r>
              <a:rPr dirty="0" spc="-5"/>
              <a:t>security. These subsidiaries </a:t>
            </a:r>
            <a:r>
              <a:rPr dirty="0"/>
              <a:t>can operate in a </a:t>
            </a:r>
            <a:r>
              <a:rPr dirty="0" spc="-5"/>
              <a:t>variety </a:t>
            </a:r>
            <a:r>
              <a:rPr dirty="0"/>
              <a:t>of </a:t>
            </a:r>
            <a:r>
              <a:rPr dirty="0" spc="-5"/>
              <a:t>industries </a:t>
            </a:r>
            <a:r>
              <a:rPr dirty="0"/>
              <a:t>or </a:t>
            </a:r>
            <a:r>
              <a:rPr dirty="0" spc="-5"/>
              <a:t>markets, </a:t>
            </a:r>
            <a:r>
              <a:rPr dirty="0"/>
              <a:t>with Holding </a:t>
            </a:r>
            <a:r>
              <a:rPr dirty="0" spc="-5"/>
              <a:t>Companies </a:t>
            </a:r>
            <a:r>
              <a:rPr dirty="0"/>
              <a:t> Ireland</a:t>
            </a:r>
            <a:r>
              <a:rPr dirty="0" spc="-45"/>
              <a:t> </a:t>
            </a:r>
            <a:r>
              <a:rPr dirty="0"/>
              <a:t>providing</a:t>
            </a:r>
            <a:r>
              <a:rPr dirty="0" spc="-45"/>
              <a:t> </a:t>
            </a:r>
            <a:r>
              <a:rPr dirty="0" spc="-5"/>
              <a:t>guidance</a:t>
            </a:r>
            <a:r>
              <a:rPr dirty="0" spc="-45"/>
              <a:t> </a:t>
            </a:r>
            <a:r>
              <a:rPr dirty="0"/>
              <a:t>and</a:t>
            </a:r>
            <a:r>
              <a:rPr dirty="0" spc="-45"/>
              <a:t> </a:t>
            </a:r>
            <a:r>
              <a:rPr dirty="0"/>
              <a:t>additional</a:t>
            </a:r>
            <a:r>
              <a:rPr dirty="0" spc="-45"/>
              <a:t> </a:t>
            </a:r>
            <a:r>
              <a:rPr dirty="0" spc="-5"/>
              <a:t>resources.</a:t>
            </a:r>
            <a:r>
              <a:rPr dirty="0" spc="-35"/>
              <a:t> </a:t>
            </a:r>
            <a:r>
              <a:rPr dirty="0" spc="-5"/>
              <a:t>Let's</a:t>
            </a:r>
            <a:r>
              <a:rPr dirty="0" spc="-40"/>
              <a:t> </a:t>
            </a:r>
            <a:r>
              <a:rPr dirty="0"/>
              <a:t>look</a:t>
            </a:r>
            <a:r>
              <a:rPr dirty="0" spc="-45"/>
              <a:t> </a:t>
            </a:r>
            <a:r>
              <a:rPr dirty="0"/>
              <a:t>at</a:t>
            </a:r>
            <a:r>
              <a:rPr dirty="0" spc="-55"/>
              <a:t> </a:t>
            </a:r>
            <a:r>
              <a:rPr dirty="0"/>
              <a:t>why</a:t>
            </a:r>
            <a:r>
              <a:rPr dirty="0" spc="-40"/>
              <a:t> </a:t>
            </a:r>
            <a:r>
              <a:rPr dirty="0" spc="-5"/>
              <a:t>including</a:t>
            </a:r>
            <a:r>
              <a:rPr dirty="0" spc="-40"/>
              <a:t> </a:t>
            </a:r>
            <a:r>
              <a:rPr dirty="0"/>
              <a:t>a</a:t>
            </a:r>
            <a:r>
              <a:rPr dirty="0" spc="-55"/>
              <a:t> </a:t>
            </a:r>
            <a:r>
              <a:rPr dirty="0"/>
              <a:t>Holding</a:t>
            </a:r>
            <a:r>
              <a:rPr dirty="0" spc="-45"/>
              <a:t> </a:t>
            </a:r>
            <a:r>
              <a:rPr dirty="0" spc="-5"/>
              <a:t>Company</a:t>
            </a:r>
            <a:r>
              <a:rPr dirty="0" spc="-45"/>
              <a:t> </a:t>
            </a:r>
            <a:r>
              <a:rPr dirty="0" spc="-5"/>
              <a:t>within </a:t>
            </a:r>
            <a:r>
              <a:rPr dirty="0" spc="-240"/>
              <a:t> </a:t>
            </a:r>
            <a:r>
              <a:rPr dirty="0"/>
              <a:t>a group </a:t>
            </a:r>
            <a:r>
              <a:rPr dirty="0" spc="-5"/>
              <a:t>structure</a:t>
            </a:r>
            <a:r>
              <a:rPr dirty="0"/>
              <a:t> </a:t>
            </a:r>
            <a:r>
              <a:rPr dirty="0" spc="-5"/>
              <a:t>produces </a:t>
            </a:r>
            <a:r>
              <a:rPr dirty="0"/>
              <a:t>greater</a:t>
            </a:r>
            <a:r>
              <a:rPr dirty="0" spc="-10"/>
              <a:t> </a:t>
            </a:r>
            <a:r>
              <a:rPr dirty="0" spc="-5"/>
              <a:t>benefits</a:t>
            </a:r>
            <a:r>
              <a:rPr dirty="0" spc="-10"/>
              <a:t> </a:t>
            </a:r>
            <a:r>
              <a:rPr dirty="0"/>
              <a:t>than </a:t>
            </a:r>
            <a:r>
              <a:rPr dirty="0" spc="-5"/>
              <a:t>functioning </a:t>
            </a:r>
            <a:r>
              <a:rPr dirty="0"/>
              <a:t>as</a:t>
            </a:r>
            <a:r>
              <a:rPr dirty="0" spc="5"/>
              <a:t> </a:t>
            </a:r>
            <a:r>
              <a:rPr dirty="0"/>
              <a:t>a</a:t>
            </a:r>
            <a:r>
              <a:rPr dirty="0" spc="-15"/>
              <a:t> </a:t>
            </a:r>
            <a:r>
              <a:rPr dirty="0" spc="-5"/>
              <a:t>separate organization</a:t>
            </a:r>
            <a:r>
              <a:rPr dirty="0" spc="20"/>
              <a:t> </a:t>
            </a:r>
            <a:r>
              <a:rPr dirty="0"/>
              <a:t>–</a:t>
            </a:r>
          </a:p>
          <a:p>
            <a:pPr marL="469265" indent="-228600">
              <a:lnSpc>
                <a:spcPct val="100000"/>
              </a:lnSpc>
              <a:spcBef>
                <a:spcPts val="98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b="1">
                <a:latin typeface="Calibri"/>
                <a:cs typeface="Calibri"/>
              </a:rPr>
              <a:t>Reduce</a:t>
            </a:r>
            <a:r>
              <a:rPr dirty="0" spc="-40" b="1">
                <a:latin typeface="Calibri"/>
                <a:cs typeface="Calibri"/>
              </a:rPr>
              <a:t> </a:t>
            </a:r>
            <a:r>
              <a:rPr dirty="0" spc="-5" b="1">
                <a:latin typeface="Calibri"/>
                <a:cs typeface="Calibri"/>
              </a:rPr>
              <a:t>risk</a:t>
            </a:r>
          </a:p>
          <a:p>
            <a:pPr algn="just" marL="12700" marR="6350">
              <a:lnSpc>
                <a:spcPct val="109700"/>
              </a:lnSpc>
              <a:spcBef>
                <a:spcPts val="805"/>
              </a:spcBef>
            </a:pPr>
            <a:r>
              <a:rPr dirty="0"/>
              <a:t>Risk </a:t>
            </a:r>
            <a:r>
              <a:rPr dirty="0" spc="-5"/>
              <a:t>management </a:t>
            </a:r>
            <a:r>
              <a:rPr dirty="0"/>
              <a:t>is one of the primary </a:t>
            </a:r>
            <a:r>
              <a:rPr dirty="0" spc="-5"/>
              <a:t>benefits. When </a:t>
            </a:r>
            <a:r>
              <a:rPr dirty="0"/>
              <a:t>a corporation engages in multiple trades or has </a:t>
            </a:r>
            <a:r>
              <a:rPr dirty="0" spc="5"/>
              <a:t> </a:t>
            </a:r>
            <a:r>
              <a:rPr dirty="0"/>
              <a:t>distinct investments, </a:t>
            </a:r>
            <a:r>
              <a:rPr dirty="0" spc="-5"/>
              <a:t>such </a:t>
            </a:r>
            <a:r>
              <a:rPr dirty="0"/>
              <a:t>as real </a:t>
            </a:r>
            <a:r>
              <a:rPr dirty="0" spc="-5"/>
              <a:t>estate, dividing them into </a:t>
            </a:r>
            <a:r>
              <a:rPr dirty="0"/>
              <a:t>independent </a:t>
            </a:r>
            <a:r>
              <a:rPr dirty="0" spc="-5"/>
              <a:t>subsidiary firms under </a:t>
            </a:r>
            <a:r>
              <a:rPr dirty="0"/>
              <a:t>the </a:t>
            </a:r>
            <a:r>
              <a:rPr dirty="0" spc="5"/>
              <a:t> </a:t>
            </a:r>
            <a:r>
              <a:rPr dirty="0" spc="-5"/>
              <a:t>shared</a:t>
            </a:r>
            <a:r>
              <a:rPr dirty="0"/>
              <a:t> control</a:t>
            </a:r>
            <a:r>
              <a:rPr dirty="0" spc="-15"/>
              <a:t> </a:t>
            </a:r>
            <a:r>
              <a:rPr dirty="0"/>
              <a:t>of</a:t>
            </a:r>
            <a:r>
              <a:rPr dirty="0" spc="-15"/>
              <a:t> </a:t>
            </a:r>
            <a:r>
              <a:rPr dirty="0"/>
              <a:t>a Holding</a:t>
            </a:r>
            <a:r>
              <a:rPr dirty="0" spc="-15"/>
              <a:t> </a:t>
            </a:r>
            <a:r>
              <a:rPr dirty="0" spc="-5"/>
              <a:t>corporation</a:t>
            </a:r>
            <a:r>
              <a:rPr dirty="0" spc="-15"/>
              <a:t> </a:t>
            </a:r>
            <a:r>
              <a:rPr dirty="0" spc="-5"/>
              <a:t>might</a:t>
            </a:r>
            <a:r>
              <a:rPr dirty="0"/>
              <a:t> </a:t>
            </a:r>
            <a:r>
              <a:rPr dirty="0" spc="-5"/>
              <a:t>be</a:t>
            </a:r>
            <a:r>
              <a:rPr dirty="0" spc="5"/>
              <a:t> </a:t>
            </a:r>
            <a:r>
              <a:rPr dirty="0" spc="-5"/>
              <a:t>useful.</a:t>
            </a:r>
          </a:p>
          <a:p>
            <a:pPr algn="just" marL="12700" marR="6350">
              <a:lnSpc>
                <a:spcPct val="109500"/>
              </a:lnSpc>
              <a:spcBef>
                <a:spcPts val="810"/>
              </a:spcBef>
            </a:pPr>
            <a:r>
              <a:rPr dirty="0"/>
              <a:t>This </a:t>
            </a:r>
            <a:r>
              <a:rPr dirty="0" spc="-5"/>
              <a:t>group structure reduces </a:t>
            </a:r>
            <a:r>
              <a:rPr dirty="0"/>
              <a:t>the risk </a:t>
            </a:r>
            <a:r>
              <a:rPr dirty="0" spc="-5"/>
              <a:t>to subsidiary transactions </a:t>
            </a:r>
            <a:r>
              <a:rPr dirty="0"/>
              <a:t>in the </a:t>
            </a:r>
            <a:r>
              <a:rPr dirty="0" spc="-5"/>
              <a:t>case of underperformance or </a:t>
            </a:r>
            <a:r>
              <a:rPr dirty="0"/>
              <a:t> insolvency</a:t>
            </a:r>
            <a:r>
              <a:rPr dirty="0" spc="-40"/>
              <a:t> </a:t>
            </a:r>
            <a:r>
              <a:rPr dirty="0"/>
              <a:t>within</a:t>
            </a:r>
            <a:r>
              <a:rPr dirty="0" spc="-45"/>
              <a:t> </a:t>
            </a:r>
            <a:r>
              <a:rPr dirty="0"/>
              <a:t>a</a:t>
            </a:r>
            <a:r>
              <a:rPr dirty="0" spc="-45"/>
              <a:t> </a:t>
            </a:r>
            <a:r>
              <a:rPr dirty="0" spc="-5"/>
              <a:t>single</a:t>
            </a:r>
            <a:r>
              <a:rPr dirty="0" spc="-25"/>
              <a:t> </a:t>
            </a:r>
            <a:r>
              <a:rPr dirty="0" spc="-5"/>
              <a:t>segment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40"/>
              <a:t> </a:t>
            </a:r>
            <a:r>
              <a:rPr dirty="0"/>
              <a:t>the</a:t>
            </a:r>
            <a:r>
              <a:rPr dirty="0" spc="-35"/>
              <a:t> </a:t>
            </a:r>
            <a:r>
              <a:rPr dirty="0" spc="-5"/>
              <a:t>group.</a:t>
            </a:r>
            <a:r>
              <a:rPr dirty="0" spc="-35"/>
              <a:t> </a:t>
            </a:r>
            <a:r>
              <a:rPr dirty="0"/>
              <a:t>In</a:t>
            </a:r>
            <a:r>
              <a:rPr dirty="0" spc="-40"/>
              <a:t> </a:t>
            </a:r>
            <a:r>
              <a:rPr dirty="0"/>
              <a:t>contrast,</a:t>
            </a:r>
            <a:r>
              <a:rPr dirty="0" spc="-20"/>
              <a:t> </a:t>
            </a:r>
            <a:r>
              <a:rPr dirty="0"/>
              <a:t>if</a:t>
            </a:r>
            <a:r>
              <a:rPr dirty="0" spc="-45"/>
              <a:t> </a:t>
            </a:r>
            <a:r>
              <a:rPr dirty="0"/>
              <a:t>all</a:t>
            </a:r>
            <a:r>
              <a:rPr dirty="0" spc="-40"/>
              <a:t> </a:t>
            </a:r>
            <a:r>
              <a:rPr dirty="0" spc="-5"/>
              <a:t>operations</a:t>
            </a:r>
            <a:r>
              <a:rPr dirty="0" spc="-40"/>
              <a:t> </a:t>
            </a:r>
            <a:r>
              <a:rPr dirty="0" spc="-5"/>
              <a:t>were</a:t>
            </a:r>
            <a:r>
              <a:rPr dirty="0" spc="-20"/>
              <a:t> </a:t>
            </a:r>
            <a:r>
              <a:rPr dirty="0" spc="-5"/>
              <a:t>concentrated</a:t>
            </a:r>
            <a:r>
              <a:rPr dirty="0" spc="-40"/>
              <a:t> </a:t>
            </a:r>
            <a:r>
              <a:rPr dirty="0"/>
              <a:t>in</a:t>
            </a:r>
            <a:r>
              <a:rPr dirty="0" spc="-35"/>
              <a:t> </a:t>
            </a:r>
            <a:r>
              <a:rPr dirty="0"/>
              <a:t>a</a:t>
            </a:r>
            <a:r>
              <a:rPr dirty="0" spc="-40"/>
              <a:t> </a:t>
            </a:r>
            <a:r>
              <a:rPr dirty="0" spc="-10"/>
              <a:t>single </a:t>
            </a:r>
            <a:r>
              <a:rPr dirty="0" spc="-240"/>
              <a:t> </a:t>
            </a:r>
            <a:r>
              <a:rPr dirty="0"/>
              <a:t>company,</a:t>
            </a:r>
            <a:r>
              <a:rPr dirty="0" spc="-15"/>
              <a:t> </a:t>
            </a:r>
            <a:r>
              <a:rPr dirty="0"/>
              <a:t>this </a:t>
            </a:r>
            <a:r>
              <a:rPr dirty="0" spc="-5"/>
              <a:t>precaution</a:t>
            </a:r>
            <a:r>
              <a:rPr dirty="0" spc="-15"/>
              <a:t> </a:t>
            </a:r>
            <a:r>
              <a:rPr dirty="0"/>
              <a:t>would</a:t>
            </a:r>
            <a:r>
              <a:rPr dirty="0" spc="-5"/>
              <a:t> not</a:t>
            </a:r>
            <a:r>
              <a:rPr dirty="0"/>
              <a:t> </a:t>
            </a:r>
            <a:r>
              <a:rPr dirty="0" spc="-5"/>
              <a:t>exist.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02004" y="8469630"/>
            <a:ext cx="5970270" cy="663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100" b="1">
                <a:latin typeface="Calibri"/>
                <a:cs typeface="Calibri"/>
              </a:rPr>
              <a:t>Asset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Protection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10000"/>
              </a:lnSpc>
              <a:spcBef>
                <a:spcPts val="795"/>
              </a:spcBef>
            </a:pPr>
            <a:r>
              <a:rPr dirty="0" sz="1100">
                <a:latin typeface="Calibri"/>
                <a:cs typeface="Calibri"/>
              </a:rPr>
              <a:t>Holding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Companies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Ireland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custodian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company's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valuable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assets,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which</a:t>
            </a:r>
            <a:r>
              <a:rPr dirty="0" sz="1100" spc="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include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trade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or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investment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property,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plant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machinery,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intellectual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property,</a:t>
            </a:r>
            <a:r>
              <a:rPr dirty="0" sz="1100" spc="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excess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cash</a:t>
            </a:r>
            <a:r>
              <a:rPr dirty="0" sz="1100" spc="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</a:t>
            </a:r>
            <a:r>
              <a:rPr dirty="0" sz="1100" spc="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investments.</a:t>
            </a:r>
            <a:endParaRPr sz="11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" y="4314348"/>
            <a:ext cx="5943600" cy="386953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76656"/>
            <a:ext cx="5972175" cy="81572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10000"/>
              </a:lnSpc>
              <a:spcBef>
                <a:spcPts val="100"/>
              </a:spcBef>
            </a:pPr>
            <a:r>
              <a:rPr dirty="0" sz="1100" spc="-5">
                <a:latin typeface="Calibri"/>
                <a:cs typeface="Calibri"/>
              </a:rPr>
              <a:t>Meanwhile, subsidiaries take </a:t>
            </a:r>
            <a:r>
              <a:rPr dirty="0" sz="1100">
                <a:latin typeface="Calibri"/>
                <a:cs typeface="Calibri"/>
              </a:rPr>
              <a:t>on the </a:t>
            </a:r>
            <a:r>
              <a:rPr dirty="0" sz="1100" spc="-5">
                <a:latin typeface="Calibri"/>
                <a:cs typeface="Calibri"/>
              </a:rPr>
              <a:t>day-to-day operations </a:t>
            </a:r>
            <a:r>
              <a:rPr dirty="0" sz="1100">
                <a:latin typeface="Calibri"/>
                <a:cs typeface="Calibri"/>
              </a:rPr>
              <a:t>and trading </a:t>
            </a:r>
            <a:r>
              <a:rPr dirty="0" sz="1100" spc="-5">
                <a:latin typeface="Calibri"/>
                <a:cs typeface="Calibri"/>
              </a:rPr>
              <a:t>obligations </a:t>
            </a:r>
            <a:r>
              <a:rPr dirty="0" sz="1100">
                <a:latin typeface="Calibri"/>
                <a:cs typeface="Calibri"/>
              </a:rPr>
              <a:t>of the </a:t>
            </a:r>
            <a:r>
              <a:rPr dirty="0" sz="1100" spc="-5">
                <a:latin typeface="Calibri"/>
                <a:cs typeface="Calibri"/>
              </a:rPr>
              <a:t>business. </a:t>
            </a:r>
            <a:r>
              <a:rPr dirty="0" sz="1100">
                <a:latin typeface="Calibri"/>
                <a:cs typeface="Calibri"/>
              </a:rPr>
              <a:t>When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appropriate, </a:t>
            </a:r>
            <a:r>
              <a:rPr dirty="0" sz="1100" spc="-5">
                <a:latin typeface="Calibri"/>
                <a:cs typeface="Calibri"/>
              </a:rPr>
              <a:t>assets might be leased to subsidiaries </a:t>
            </a:r>
            <a:r>
              <a:rPr dirty="0" sz="1100">
                <a:latin typeface="Calibri"/>
                <a:cs typeface="Calibri"/>
              </a:rPr>
              <a:t>while </a:t>
            </a:r>
            <a:r>
              <a:rPr dirty="0" sz="1100" spc="-5">
                <a:latin typeface="Calibri"/>
                <a:cs typeface="Calibri"/>
              </a:rPr>
              <a:t>protecting them </a:t>
            </a:r>
            <a:r>
              <a:rPr dirty="0" sz="1100" spc="-10">
                <a:latin typeface="Calibri"/>
                <a:cs typeface="Calibri"/>
              </a:rPr>
              <a:t>from </a:t>
            </a:r>
            <a:r>
              <a:rPr dirty="0" sz="1100">
                <a:latin typeface="Calibri"/>
                <a:cs typeface="Calibri"/>
              </a:rPr>
              <a:t>creditors and trading 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dangers.</a:t>
            </a:r>
            <a:endParaRPr sz="1100">
              <a:latin typeface="Calibri"/>
              <a:cs typeface="Calibri"/>
            </a:endParaRPr>
          </a:p>
          <a:p>
            <a:pPr marL="469265" indent="-228600">
              <a:lnSpc>
                <a:spcPct val="100000"/>
              </a:lnSpc>
              <a:spcBef>
                <a:spcPts val="980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100" spc="-5" b="1">
                <a:latin typeface="Calibri"/>
                <a:cs typeface="Calibri"/>
              </a:rPr>
              <a:t>Tax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Benefits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10000"/>
              </a:lnSpc>
              <a:spcBef>
                <a:spcPts val="795"/>
              </a:spcBef>
            </a:pPr>
            <a:r>
              <a:rPr dirty="0" sz="1100">
                <a:latin typeface="Calibri"/>
                <a:cs typeface="Calibri"/>
              </a:rPr>
              <a:t>Dividends can </a:t>
            </a:r>
            <a:r>
              <a:rPr dirty="0" sz="1100" spc="-5">
                <a:latin typeface="Calibri"/>
                <a:cs typeface="Calibri"/>
              </a:rPr>
              <a:t>be transferred between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subsidiary </a:t>
            </a:r>
            <a:r>
              <a:rPr dirty="0" sz="1100">
                <a:latin typeface="Calibri"/>
                <a:cs typeface="Calibri"/>
              </a:rPr>
              <a:t>and a </a:t>
            </a:r>
            <a:r>
              <a:rPr dirty="0" sz="1100" spc="-5">
                <a:latin typeface="Calibri"/>
                <a:cs typeface="Calibri"/>
              </a:rPr>
              <a:t>Holding Company without </a:t>
            </a:r>
            <a:r>
              <a:rPr dirty="0" sz="1100">
                <a:latin typeface="Calibri"/>
                <a:cs typeface="Calibri"/>
              </a:rPr>
              <a:t>paying </a:t>
            </a:r>
            <a:r>
              <a:rPr dirty="0" sz="1100" spc="-5">
                <a:latin typeface="Calibri"/>
                <a:cs typeface="Calibri"/>
              </a:rPr>
              <a:t>taxes. </a:t>
            </a:r>
            <a:r>
              <a:rPr dirty="0" sz="1100">
                <a:latin typeface="Calibri"/>
                <a:cs typeface="Calibri"/>
              </a:rPr>
              <a:t>When a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firm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holds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more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than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10%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of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shares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another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company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sells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those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shares,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no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tax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usually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levied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earnings.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Calibri"/>
              <a:cs typeface="Calibri"/>
            </a:endParaRPr>
          </a:p>
          <a:p>
            <a:pPr marL="469265" indent="-228600">
              <a:lnSpc>
                <a:spcPct val="1000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100" spc="-5" b="1">
                <a:latin typeface="Calibri"/>
                <a:cs typeface="Calibri"/>
              </a:rPr>
              <a:t>Shared</a:t>
            </a:r>
            <a:r>
              <a:rPr dirty="0" sz="1100" spc="-4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costs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500"/>
              </a:lnSpc>
              <a:spcBef>
                <a:spcPts val="800"/>
              </a:spcBef>
            </a:pPr>
            <a:r>
              <a:rPr dirty="0" sz="1100" spc="-5">
                <a:latin typeface="Calibri"/>
                <a:cs typeface="Calibri"/>
              </a:rPr>
              <a:t>Various firms </a:t>
            </a:r>
            <a:r>
              <a:rPr dirty="0" sz="1100">
                <a:latin typeface="Calibri"/>
                <a:cs typeface="Calibri"/>
              </a:rPr>
              <a:t>can </a:t>
            </a:r>
            <a:r>
              <a:rPr dirty="0" sz="1100" spc="-5">
                <a:latin typeface="Calibri"/>
                <a:cs typeface="Calibri"/>
              </a:rPr>
              <a:t>benefit from administrative </a:t>
            </a:r>
            <a:r>
              <a:rPr dirty="0" sz="1100">
                <a:latin typeface="Calibri"/>
                <a:cs typeface="Calibri"/>
              </a:rPr>
              <a:t>and </a:t>
            </a:r>
            <a:r>
              <a:rPr dirty="0" sz="1100" spc="-5">
                <a:latin typeface="Calibri"/>
                <a:cs typeface="Calibri"/>
              </a:rPr>
              <a:t>central services functions. </a:t>
            </a:r>
            <a:r>
              <a:rPr dirty="0" sz="1100">
                <a:latin typeface="Calibri"/>
                <a:cs typeface="Calibri"/>
              </a:rPr>
              <a:t>These </a:t>
            </a:r>
            <a:r>
              <a:rPr dirty="0" sz="1100" spc="-5">
                <a:latin typeface="Calibri"/>
                <a:cs typeface="Calibri"/>
              </a:rPr>
              <a:t>functions </a:t>
            </a:r>
            <a:r>
              <a:rPr dirty="0" sz="1100">
                <a:latin typeface="Calibri"/>
                <a:cs typeface="Calibri"/>
              </a:rPr>
              <a:t>can </a:t>
            </a:r>
            <a:r>
              <a:rPr dirty="0" sz="1100" spc="-10">
                <a:latin typeface="Calibri"/>
                <a:cs typeface="Calibri"/>
              </a:rPr>
              <a:t>be </a:t>
            </a:r>
            <a:r>
              <a:rPr dirty="0" sz="1100" spc="-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managed </a:t>
            </a:r>
            <a:r>
              <a:rPr dirty="0" sz="1100" spc="-10">
                <a:latin typeface="Calibri"/>
                <a:cs typeface="Calibri"/>
              </a:rPr>
              <a:t>by </a:t>
            </a:r>
            <a:r>
              <a:rPr dirty="0" sz="1100">
                <a:latin typeface="Calibri"/>
                <a:cs typeface="Calibri"/>
              </a:rPr>
              <a:t>a Holding </a:t>
            </a:r>
            <a:r>
              <a:rPr dirty="0" sz="1100" spc="-5">
                <a:latin typeface="Calibri"/>
                <a:cs typeface="Calibri"/>
              </a:rPr>
              <a:t>Company, </a:t>
            </a:r>
            <a:r>
              <a:rPr dirty="0" sz="1100">
                <a:latin typeface="Calibri"/>
                <a:cs typeface="Calibri"/>
              </a:rPr>
              <a:t>which can </a:t>
            </a:r>
            <a:r>
              <a:rPr dirty="0" sz="1100" spc="-5">
                <a:latin typeface="Calibri"/>
                <a:cs typeface="Calibri"/>
              </a:rPr>
              <a:t>charge its subsidiaries. This technique allows for </a:t>
            </a:r>
            <a:r>
              <a:rPr dirty="0" sz="1100">
                <a:latin typeface="Calibri"/>
                <a:cs typeface="Calibri"/>
              </a:rPr>
              <a:t>adequate 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cost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sharing </a:t>
            </a:r>
            <a:r>
              <a:rPr dirty="0" sz="1100">
                <a:latin typeface="Calibri"/>
                <a:cs typeface="Calibri"/>
              </a:rPr>
              <a:t>among</a:t>
            </a:r>
            <a:r>
              <a:rPr dirty="0" sz="1100" spc="-5">
                <a:latin typeface="Calibri"/>
                <a:cs typeface="Calibri"/>
              </a:rPr>
              <a:t> them.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Calibri"/>
              <a:cs typeface="Calibri"/>
            </a:endParaRPr>
          </a:p>
          <a:p>
            <a:pPr marL="469265" indent="-228600">
              <a:lnSpc>
                <a:spcPct val="1000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100" spc="-5" b="1">
                <a:latin typeface="Calibri"/>
                <a:cs typeface="Calibri"/>
              </a:rPr>
              <a:t>Succession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Planning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500"/>
              </a:lnSpc>
              <a:spcBef>
                <a:spcPts val="810"/>
              </a:spcBef>
            </a:pPr>
            <a:r>
              <a:rPr dirty="0" sz="1100">
                <a:latin typeface="Calibri"/>
                <a:cs typeface="Calibri"/>
              </a:rPr>
              <a:t>A Holding </a:t>
            </a:r>
            <a:r>
              <a:rPr dirty="0" sz="1100" spc="-5">
                <a:latin typeface="Calibri"/>
                <a:cs typeface="Calibri"/>
              </a:rPr>
              <a:t>Company </a:t>
            </a:r>
            <a:r>
              <a:rPr dirty="0" sz="1100">
                <a:latin typeface="Calibri"/>
                <a:cs typeface="Calibri"/>
              </a:rPr>
              <a:t>is an </a:t>
            </a:r>
            <a:r>
              <a:rPr dirty="0" sz="1100" spc="-5">
                <a:latin typeface="Calibri"/>
                <a:cs typeface="Calibri"/>
              </a:rPr>
              <a:t>effective approach </a:t>
            </a:r>
            <a:r>
              <a:rPr dirty="0" sz="1100">
                <a:latin typeface="Calibri"/>
                <a:cs typeface="Calibri"/>
              </a:rPr>
              <a:t>to pass along ownership and </a:t>
            </a:r>
            <a:r>
              <a:rPr dirty="0" sz="1100" spc="-5">
                <a:latin typeface="Calibri"/>
                <a:cs typeface="Calibri"/>
              </a:rPr>
              <a:t>control </a:t>
            </a:r>
            <a:r>
              <a:rPr dirty="0" sz="1100">
                <a:latin typeface="Calibri"/>
                <a:cs typeface="Calibri"/>
              </a:rPr>
              <a:t>of a </a:t>
            </a:r>
            <a:r>
              <a:rPr dirty="0" sz="1100" spc="-10">
                <a:latin typeface="Calibri"/>
                <a:cs typeface="Calibri"/>
              </a:rPr>
              <a:t>firm </a:t>
            </a:r>
            <a:r>
              <a:rPr dirty="0" sz="1100" spc="10">
                <a:latin typeface="Calibri"/>
                <a:cs typeface="Calibri"/>
              </a:rPr>
              <a:t>to </a:t>
            </a:r>
            <a:r>
              <a:rPr dirty="0" sz="1100" spc="-5">
                <a:latin typeface="Calibri"/>
                <a:cs typeface="Calibri"/>
              </a:rPr>
              <a:t>future </a:t>
            </a:r>
            <a:r>
              <a:rPr dirty="0" sz="1100">
                <a:latin typeface="Calibri"/>
                <a:cs typeface="Calibri"/>
              </a:rPr>
              <a:t> generations.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The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ownership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shares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when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u="sng" sz="1100" spc="-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setting</a:t>
            </a:r>
            <a:r>
              <a:rPr dirty="0" u="sng" sz="1100" spc="-2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spc="-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up</a:t>
            </a:r>
            <a:r>
              <a:rPr dirty="0" u="sng" sz="1100" spc="-4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a</a:t>
            </a:r>
            <a:r>
              <a:rPr dirty="0" u="sng" sz="1100" spc="-3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spc="-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company</a:t>
            </a:r>
            <a:r>
              <a:rPr dirty="0" u="sng" sz="1100" spc="-2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in</a:t>
            </a:r>
            <a:r>
              <a:rPr dirty="0" u="sng" sz="1100" spc="-4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100" spc="-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libri"/>
                <a:cs typeface="Calibri"/>
                <a:hlinkClick r:id="rId2"/>
              </a:rPr>
              <a:t>Ireland</a:t>
            </a:r>
            <a:r>
              <a:rPr dirty="0" sz="1100" spc="-20" b="1">
                <a:solidFill>
                  <a:srgbClr val="0462C1"/>
                </a:solidFill>
                <a:latin typeface="Calibri"/>
                <a:cs typeface="Calibri"/>
                <a:hlinkClick r:id="rId2"/>
              </a:rPr>
              <a:t> </a:t>
            </a:r>
            <a:r>
              <a:rPr dirty="0" sz="1100">
                <a:latin typeface="Calibri"/>
                <a:cs typeface="Calibri"/>
              </a:rPr>
              <a:t>is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easily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transferable,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making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succession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planning </a:t>
            </a:r>
            <a:r>
              <a:rPr dirty="0" sz="1100">
                <a:latin typeface="Calibri"/>
                <a:cs typeface="Calibri"/>
              </a:rPr>
              <a:t>easier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5">
                <a:latin typeface="Calibri"/>
                <a:cs typeface="Calibri"/>
              </a:rPr>
              <a:t> faster.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Calibri"/>
              <a:cs typeface="Calibri"/>
            </a:endParaRPr>
          </a:p>
          <a:p>
            <a:pPr marL="469265" indent="-228600">
              <a:lnSpc>
                <a:spcPct val="100000"/>
              </a:lnSpc>
              <a:spcBef>
                <a:spcPts val="5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100" spc="-5" b="1">
                <a:latin typeface="Calibri"/>
                <a:cs typeface="Calibri"/>
              </a:rPr>
              <a:t>Diversification</a:t>
            </a: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10000"/>
              </a:lnSpc>
              <a:spcBef>
                <a:spcPts val="790"/>
              </a:spcBef>
            </a:pPr>
            <a:r>
              <a:rPr dirty="0" sz="1100">
                <a:latin typeface="Calibri"/>
                <a:cs typeface="Calibri"/>
              </a:rPr>
              <a:t>Having many </a:t>
            </a:r>
            <a:r>
              <a:rPr dirty="0" sz="1100" spc="-5">
                <a:latin typeface="Calibri"/>
                <a:cs typeface="Calibri"/>
              </a:rPr>
              <a:t>subsidiary firms under </a:t>
            </a:r>
            <a:r>
              <a:rPr dirty="0" sz="1100">
                <a:latin typeface="Calibri"/>
                <a:cs typeface="Calibri"/>
              </a:rPr>
              <a:t>one holding </a:t>
            </a:r>
            <a:r>
              <a:rPr dirty="0" sz="1100" spc="-5">
                <a:latin typeface="Calibri"/>
                <a:cs typeface="Calibri"/>
              </a:rPr>
              <a:t>company </a:t>
            </a:r>
            <a:r>
              <a:rPr dirty="0" sz="1100">
                <a:latin typeface="Calibri"/>
                <a:cs typeface="Calibri"/>
              </a:rPr>
              <a:t>reduces </a:t>
            </a:r>
            <a:r>
              <a:rPr dirty="0" sz="1100" spc="-5">
                <a:latin typeface="Calibri"/>
                <a:cs typeface="Calibri"/>
              </a:rPr>
              <a:t>risk compared </a:t>
            </a:r>
            <a:r>
              <a:rPr dirty="0" sz="1100">
                <a:latin typeface="Calibri"/>
                <a:cs typeface="Calibri"/>
              </a:rPr>
              <a:t>to </a:t>
            </a:r>
            <a:r>
              <a:rPr dirty="0" sz="1100" spc="-5">
                <a:latin typeface="Calibri"/>
                <a:cs typeface="Calibri"/>
              </a:rPr>
              <a:t>putting </a:t>
            </a:r>
            <a:r>
              <a:rPr dirty="0" sz="1100">
                <a:latin typeface="Calibri"/>
                <a:cs typeface="Calibri"/>
              </a:rPr>
              <a:t>all of </a:t>
            </a:r>
            <a:r>
              <a:rPr dirty="0" sz="1100" spc="-5">
                <a:latin typeface="Calibri"/>
                <a:cs typeface="Calibri"/>
              </a:rPr>
              <a:t>your </a:t>
            </a:r>
            <a:r>
              <a:rPr dirty="0" sz="1100">
                <a:latin typeface="Calibri"/>
                <a:cs typeface="Calibri"/>
              </a:rPr>
              <a:t> eggs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in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one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basket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with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single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parent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company.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If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one</a:t>
            </a:r>
            <a:r>
              <a:rPr dirty="0" sz="1100" spc="-1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subsidiary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fails,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others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will</a:t>
            </a:r>
            <a:r>
              <a:rPr dirty="0" sz="1100" spc="-3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remain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unaffected,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allowing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overall</a:t>
            </a:r>
            <a:r>
              <a:rPr dirty="0" sz="1100" spc="-5">
                <a:latin typeface="Calibri"/>
                <a:cs typeface="Calibri"/>
              </a:rPr>
              <a:t> losses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to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reduced.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Calibri"/>
              <a:cs typeface="Calibri"/>
            </a:endParaRPr>
          </a:p>
          <a:p>
            <a:pPr marL="469265" indent="-228600">
              <a:lnSpc>
                <a:spcPct val="1000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100" b="1">
                <a:latin typeface="Calibri"/>
                <a:cs typeface="Calibri"/>
              </a:rPr>
              <a:t>Easier</a:t>
            </a:r>
            <a:r>
              <a:rPr dirty="0" sz="1100" spc="-3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Expansion</a:t>
            </a:r>
            <a:endParaRPr sz="1100">
              <a:latin typeface="Calibri"/>
              <a:cs typeface="Calibri"/>
            </a:endParaRPr>
          </a:p>
          <a:p>
            <a:pPr algn="just" marL="12700" marR="7620">
              <a:lnSpc>
                <a:spcPct val="109500"/>
              </a:lnSpc>
              <a:spcBef>
                <a:spcPts val="800"/>
              </a:spcBef>
            </a:pPr>
            <a:r>
              <a:rPr dirty="0" sz="1100">
                <a:latin typeface="Calibri"/>
                <a:cs typeface="Calibri"/>
              </a:rPr>
              <a:t>As a </a:t>
            </a:r>
            <a:r>
              <a:rPr dirty="0" sz="1100" spc="-5">
                <a:latin typeface="Calibri"/>
                <a:cs typeface="Calibri"/>
              </a:rPr>
              <a:t>company matures, </a:t>
            </a:r>
            <a:r>
              <a:rPr dirty="0" sz="1100">
                <a:latin typeface="Calibri"/>
                <a:cs typeface="Calibri"/>
              </a:rPr>
              <a:t>it </a:t>
            </a:r>
            <a:r>
              <a:rPr dirty="0" sz="1100" spc="-5">
                <a:latin typeface="Calibri"/>
                <a:cs typeface="Calibri"/>
              </a:rPr>
              <a:t>may decide to expand into new industries </a:t>
            </a:r>
            <a:r>
              <a:rPr dirty="0" sz="1100">
                <a:latin typeface="Calibri"/>
                <a:cs typeface="Calibri"/>
              </a:rPr>
              <a:t>or </a:t>
            </a:r>
            <a:r>
              <a:rPr dirty="0" sz="1100" spc="-5">
                <a:latin typeface="Calibri"/>
                <a:cs typeface="Calibri"/>
              </a:rPr>
              <a:t>geographic </a:t>
            </a:r>
            <a:r>
              <a:rPr dirty="0" sz="1100">
                <a:latin typeface="Calibri"/>
                <a:cs typeface="Calibri"/>
              </a:rPr>
              <a:t>areas. A </a:t>
            </a:r>
            <a:r>
              <a:rPr dirty="0" sz="1100" spc="-5">
                <a:latin typeface="Calibri"/>
                <a:cs typeface="Calibri"/>
              </a:rPr>
              <a:t>Holding 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Company provides for easy expansion by adding new subsidiaries to </a:t>
            </a:r>
            <a:r>
              <a:rPr dirty="0" sz="1100">
                <a:latin typeface="Calibri"/>
                <a:cs typeface="Calibri"/>
              </a:rPr>
              <a:t>its </a:t>
            </a:r>
            <a:r>
              <a:rPr dirty="0" sz="1100" spc="-5">
                <a:latin typeface="Calibri"/>
                <a:cs typeface="Calibri"/>
              </a:rPr>
              <a:t>umbrella without affecting </a:t>
            </a:r>
            <a:r>
              <a:rPr dirty="0" sz="1100">
                <a:latin typeface="Calibri"/>
                <a:cs typeface="Calibri"/>
              </a:rPr>
              <a:t>the 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current</a:t>
            </a:r>
            <a:r>
              <a:rPr dirty="0" sz="1100" spc="-5">
                <a:latin typeface="Calibri"/>
                <a:cs typeface="Calibri"/>
              </a:rPr>
              <a:t> structure.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Calibri"/>
              <a:cs typeface="Calibri"/>
            </a:endParaRPr>
          </a:p>
          <a:p>
            <a:pPr marL="469265" indent="-228600">
              <a:lnSpc>
                <a:spcPct val="100000"/>
              </a:lnSpc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100" spc="-5" b="1">
                <a:latin typeface="Calibri"/>
                <a:cs typeface="Calibri"/>
              </a:rPr>
              <a:t>Cost</a:t>
            </a:r>
            <a:r>
              <a:rPr dirty="0" sz="1100" spc="-30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Savings</a:t>
            </a:r>
            <a:endParaRPr sz="1100">
              <a:latin typeface="Calibri"/>
              <a:cs typeface="Calibri"/>
            </a:endParaRPr>
          </a:p>
          <a:p>
            <a:pPr algn="just" marL="12700" marR="6350">
              <a:lnSpc>
                <a:spcPct val="109100"/>
              </a:lnSpc>
              <a:spcBef>
                <a:spcPts val="820"/>
              </a:spcBef>
            </a:pPr>
            <a:r>
              <a:rPr dirty="0" sz="1100" spc="-5">
                <a:latin typeface="Calibri"/>
                <a:cs typeface="Calibri"/>
              </a:rPr>
              <a:t>Setting up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-5">
                <a:latin typeface="Calibri"/>
                <a:cs typeface="Calibri"/>
              </a:rPr>
              <a:t>fully new Parent Company </a:t>
            </a:r>
            <a:r>
              <a:rPr dirty="0" sz="1100">
                <a:latin typeface="Calibri"/>
                <a:cs typeface="Calibri"/>
              </a:rPr>
              <a:t>can </a:t>
            </a:r>
            <a:r>
              <a:rPr dirty="0" sz="1100" spc="-5">
                <a:latin typeface="Calibri"/>
                <a:cs typeface="Calibri"/>
              </a:rPr>
              <a:t>be </a:t>
            </a:r>
            <a:r>
              <a:rPr dirty="0" sz="1100">
                <a:latin typeface="Calibri"/>
                <a:cs typeface="Calibri"/>
              </a:rPr>
              <a:t>more </a:t>
            </a:r>
            <a:r>
              <a:rPr dirty="0" sz="1100" spc="-5">
                <a:latin typeface="Calibri"/>
                <a:cs typeface="Calibri"/>
              </a:rPr>
              <a:t>expensive </a:t>
            </a:r>
            <a:r>
              <a:rPr dirty="0" sz="1100">
                <a:latin typeface="Calibri"/>
                <a:cs typeface="Calibri"/>
              </a:rPr>
              <a:t>and </a:t>
            </a:r>
            <a:r>
              <a:rPr dirty="0" sz="1100" spc="-5">
                <a:latin typeface="Calibri"/>
                <a:cs typeface="Calibri"/>
              </a:rPr>
              <a:t>time-consuming </a:t>
            </a:r>
            <a:r>
              <a:rPr dirty="0" sz="1100">
                <a:latin typeface="Calibri"/>
                <a:cs typeface="Calibri"/>
              </a:rPr>
              <a:t>than </a:t>
            </a:r>
            <a:r>
              <a:rPr dirty="0" sz="1100" spc="-5">
                <a:latin typeface="Calibri"/>
                <a:cs typeface="Calibri"/>
              </a:rPr>
              <a:t>setting up </a:t>
            </a:r>
            <a:r>
              <a:rPr dirty="0" sz="1100">
                <a:latin typeface="Calibri"/>
                <a:cs typeface="Calibri"/>
              </a:rPr>
              <a:t>a 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company in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Ireland,</a:t>
            </a:r>
            <a:r>
              <a:rPr dirty="0" sz="1100">
                <a:latin typeface="Calibri"/>
                <a:cs typeface="Calibri"/>
              </a:rPr>
              <a:t> which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only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involves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registration </a:t>
            </a:r>
            <a:r>
              <a:rPr dirty="0" sz="1100">
                <a:latin typeface="Calibri"/>
                <a:cs typeface="Calibri"/>
              </a:rPr>
              <a:t>of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one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company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rather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than </a:t>
            </a:r>
            <a:r>
              <a:rPr dirty="0" sz="1100" spc="-5">
                <a:latin typeface="Calibri"/>
                <a:cs typeface="Calibri"/>
              </a:rPr>
              <a:t>numerous.</a:t>
            </a:r>
            <a:endParaRPr sz="1100">
              <a:latin typeface="Calibri"/>
              <a:cs typeface="Calibri"/>
            </a:endParaRPr>
          </a:p>
          <a:p>
            <a:pPr algn="just" marL="12700" marR="5715">
              <a:lnSpc>
                <a:spcPct val="109500"/>
              </a:lnSpc>
              <a:spcBef>
                <a:spcPts val="810"/>
              </a:spcBef>
            </a:pPr>
            <a:r>
              <a:rPr dirty="0" sz="1100" spc="-5">
                <a:latin typeface="Calibri"/>
                <a:cs typeface="Calibri"/>
              </a:rPr>
              <a:t>Finally,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forming</a:t>
            </a:r>
            <a:r>
              <a:rPr dirty="0" sz="1100">
                <a:latin typeface="Calibri"/>
                <a:cs typeface="Calibri"/>
              </a:rPr>
              <a:t> 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Holding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Company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rather</a:t>
            </a:r>
            <a:r>
              <a:rPr dirty="0" sz="1100">
                <a:latin typeface="Calibri"/>
                <a:cs typeface="Calibri"/>
              </a:rPr>
              <a:t> than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establishing</a:t>
            </a:r>
            <a:r>
              <a:rPr dirty="0" sz="1100">
                <a:latin typeface="Calibri"/>
                <a:cs typeface="Calibri"/>
              </a:rPr>
              <a:t> a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new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Parent</a:t>
            </a:r>
            <a:r>
              <a:rPr dirty="0" sz="1100">
                <a:latin typeface="Calibri"/>
                <a:cs typeface="Calibri"/>
              </a:rPr>
              <a:t> Company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has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various </a:t>
            </a:r>
            <a:r>
              <a:rPr dirty="0" sz="1100">
                <a:latin typeface="Calibri"/>
                <a:cs typeface="Calibri"/>
              </a:rPr>
              <a:t> advantages. </a:t>
            </a:r>
            <a:r>
              <a:rPr dirty="0" sz="1100" spc="-5">
                <a:latin typeface="Calibri"/>
                <a:cs typeface="Calibri"/>
              </a:rPr>
              <a:t>These advantages make </a:t>
            </a:r>
            <a:r>
              <a:rPr dirty="0" sz="1100" spc="-10">
                <a:latin typeface="Calibri"/>
                <a:cs typeface="Calibri"/>
              </a:rPr>
              <a:t>it </a:t>
            </a:r>
            <a:r>
              <a:rPr dirty="0" sz="1100">
                <a:latin typeface="Calibri"/>
                <a:cs typeface="Calibri"/>
              </a:rPr>
              <a:t>an appealing </a:t>
            </a:r>
            <a:r>
              <a:rPr dirty="0" sz="1100" spc="-5">
                <a:latin typeface="Calibri"/>
                <a:cs typeface="Calibri"/>
              </a:rPr>
              <a:t>choice for firms seeking </a:t>
            </a:r>
            <a:r>
              <a:rPr dirty="0" sz="1100">
                <a:latin typeface="Calibri"/>
                <a:cs typeface="Calibri"/>
              </a:rPr>
              <a:t>to grow and </a:t>
            </a:r>
            <a:r>
              <a:rPr dirty="0" sz="1100" spc="-5">
                <a:latin typeface="Calibri"/>
                <a:cs typeface="Calibri"/>
              </a:rPr>
              <a:t>preserve their </a:t>
            </a:r>
            <a:r>
              <a:rPr dirty="0" sz="1100">
                <a:latin typeface="Calibri"/>
                <a:cs typeface="Calibri"/>
              </a:rPr>
              <a:t> assets.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756918"/>
            <a:ext cx="5969635" cy="847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265" indent="-228600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469265" algn="l"/>
                <a:tab pos="469900" algn="l"/>
              </a:tabLst>
            </a:pPr>
            <a:r>
              <a:rPr dirty="0" sz="1100" spc="-5" b="1">
                <a:latin typeface="Calibri"/>
                <a:cs typeface="Calibri"/>
              </a:rPr>
              <a:t>Final</a:t>
            </a:r>
            <a:r>
              <a:rPr dirty="0" sz="1100" spc="-25" b="1">
                <a:latin typeface="Calibri"/>
                <a:cs typeface="Calibri"/>
              </a:rPr>
              <a:t> </a:t>
            </a:r>
            <a:r>
              <a:rPr dirty="0" sz="1100" spc="-5" b="1">
                <a:latin typeface="Calibri"/>
                <a:cs typeface="Calibri"/>
              </a:rPr>
              <a:t>Thoughts</a:t>
            </a:r>
            <a:endParaRPr sz="1100">
              <a:latin typeface="Calibri"/>
              <a:cs typeface="Calibri"/>
            </a:endParaRPr>
          </a:p>
          <a:p>
            <a:pPr algn="just" marL="12700" marR="5080">
              <a:lnSpc>
                <a:spcPct val="109500"/>
              </a:lnSpc>
              <a:spcBef>
                <a:spcPts val="815"/>
              </a:spcBef>
            </a:pPr>
            <a:r>
              <a:rPr dirty="0" sz="1100" spc="-5">
                <a:latin typeface="Calibri"/>
                <a:cs typeface="Calibri"/>
              </a:rPr>
              <a:t>Individuals </a:t>
            </a:r>
            <a:r>
              <a:rPr dirty="0" sz="1100">
                <a:latin typeface="Calibri"/>
                <a:cs typeface="Calibri"/>
              </a:rPr>
              <a:t>can gain </a:t>
            </a:r>
            <a:r>
              <a:rPr dirty="0" sz="1100" spc="-5">
                <a:latin typeface="Calibri"/>
                <a:cs typeface="Calibri"/>
              </a:rPr>
              <a:t>more </a:t>
            </a:r>
            <a:r>
              <a:rPr dirty="0" sz="1100">
                <a:latin typeface="Calibri"/>
                <a:cs typeface="Calibri"/>
              </a:rPr>
              <a:t>control </a:t>
            </a:r>
            <a:r>
              <a:rPr dirty="0" sz="1100" spc="-5">
                <a:latin typeface="Calibri"/>
                <a:cs typeface="Calibri"/>
              </a:rPr>
              <a:t>over </a:t>
            </a:r>
            <a:r>
              <a:rPr dirty="0" sz="1100">
                <a:latin typeface="Calibri"/>
                <a:cs typeface="Calibri"/>
              </a:rPr>
              <a:t>their </a:t>
            </a:r>
            <a:r>
              <a:rPr dirty="0" sz="1100" spc="-5">
                <a:latin typeface="Calibri"/>
                <a:cs typeface="Calibri"/>
              </a:rPr>
              <a:t>different </a:t>
            </a:r>
            <a:r>
              <a:rPr dirty="0" sz="1100">
                <a:latin typeface="Calibri"/>
                <a:cs typeface="Calibri"/>
              </a:rPr>
              <a:t>enterprises </a:t>
            </a:r>
            <a:r>
              <a:rPr dirty="0" sz="1100" spc="-5">
                <a:latin typeface="Calibri"/>
                <a:cs typeface="Calibri"/>
              </a:rPr>
              <a:t>by forming Holding Companies </a:t>
            </a:r>
            <a:r>
              <a:rPr dirty="0" sz="1100">
                <a:latin typeface="Calibri"/>
                <a:cs typeface="Calibri"/>
              </a:rPr>
              <a:t>Ireland </a:t>
            </a:r>
            <a:r>
              <a:rPr dirty="0" sz="1100" spc="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while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reducing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their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financial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risks.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They</a:t>
            </a:r>
            <a:r>
              <a:rPr dirty="0" sz="1100" spc="-6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can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also</a:t>
            </a:r>
            <a:r>
              <a:rPr dirty="0" sz="1100" spc="-4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profit</a:t>
            </a:r>
            <a:r>
              <a:rPr dirty="0" sz="1100" spc="-6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from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the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subsidiary</a:t>
            </a:r>
            <a:r>
              <a:rPr dirty="0" sz="1100" spc="-5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companies'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skills</a:t>
            </a:r>
            <a:r>
              <a:rPr dirty="0" sz="1100" spc="-5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and</a:t>
            </a:r>
            <a:r>
              <a:rPr dirty="0" sz="1100" spc="-6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resources </a:t>
            </a:r>
            <a:r>
              <a:rPr dirty="0" sz="1100" spc="-23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without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being actively</a:t>
            </a:r>
            <a:r>
              <a:rPr dirty="0" sz="1100">
                <a:latin typeface="Calibri"/>
                <a:cs typeface="Calibri"/>
              </a:rPr>
              <a:t> </a:t>
            </a:r>
            <a:r>
              <a:rPr dirty="0" sz="1100" spc="-5">
                <a:latin typeface="Calibri"/>
                <a:cs typeface="Calibri"/>
              </a:rPr>
              <a:t>involved </a:t>
            </a:r>
            <a:r>
              <a:rPr dirty="0" sz="1100">
                <a:latin typeface="Calibri"/>
                <a:cs typeface="Calibri"/>
              </a:rPr>
              <a:t>in </a:t>
            </a:r>
            <a:r>
              <a:rPr dirty="0" sz="1100" spc="-5">
                <a:latin typeface="Calibri"/>
                <a:cs typeface="Calibri"/>
              </a:rPr>
              <a:t>their</a:t>
            </a:r>
            <a:r>
              <a:rPr dirty="0" sz="1100" spc="-1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management.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70402" y="4806822"/>
            <a:ext cx="112141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Calibri"/>
                <a:cs typeface="Calibri"/>
              </a:rPr>
              <a:t>Thank</a:t>
            </a:r>
            <a:r>
              <a:rPr dirty="0" sz="2000" spc="-85" b="1">
                <a:latin typeface="Calibri"/>
                <a:cs typeface="Calibri"/>
              </a:rPr>
              <a:t> </a:t>
            </a:r>
            <a:r>
              <a:rPr dirty="0" sz="2000" spc="-5" b="1">
                <a:latin typeface="Calibri"/>
                <a:cs typeface="Calibri"/>
              </a:rPr>
              <a:t>you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80903" y="3822476"/>
            <a:ext cx="1304229" cy="3907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MPC-1</dc:creator>
  <dcterms:created xsi:type="dcterms:W3CDTF">2024-10-04T05:18:23Z</dcterms:created>
  <dcterms:modified xsi:type="dcterms:W3CDTF">2024-10-04T05:18:23Z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2024-10-04T00:00:00Z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2024-10-04T00:00:00Z</vt:filetime>
  </property>
</Properties>
</file>