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6201" t="0" r="-2620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6964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2025, creating a high-performing website requires more than just good design—it involves a strategic blend of aesthetics, functionality, user experience (UX), and technology. As digital trends evolve, staying ahead of the curve is essential to ensuring your website meets the expectations of modern users and search engines alike. This guide covers the best practices for designing and developing a top-tier website that performs well, engages users, and drives business results.</a:t>
            </a:r>
          </a:p>
          <a:p>
            <a:pPr algn="ctr">
              <a:lnSpc>
                <a:spcPts val="4373"/>
              </a:lnSpc>
              <a:spcBef>
                <a:spcPct val="0"/>
              </a:spcBef>
            </a:pPr>
            <a:r>
              <a:rPr lang="en-US" sz="2733">
                <a:solidFill>
                  <a:srgbClr val="000000"/>
                </a:solidFill>
                <a:latin typeface="Canva Sans"/>
                <a:ea typeface="Canva Sans"/>
                <a:cs typeface="Canva Sans"/>
                <a:sym typeface="Canva Sans"/>
              </a:rPr>
              <a:t>1. Prioritize Mobile-First Design</a:t>
            </a:r>
          </a:p>
          <a:p>
            <a:pPr algn="ctr">
              <a:lnSpc>
                <a:spcPts val="4373"/>
              </a:lnSpc>
              <a:spcBef>
                <a:spcPct val="0"/>
              </a:spcBef>
            </a:pPr>
            <a:r>
              <a:rPr lang="en-US" sz="2733">
                <a:solidFill>
                  <a:srgbClr val="000000"/>
                </a:solidFill>
                <a:latin typeface="Canva Sans"/>
                <a:ea typeface="Canva Sans"/>
                <a:cs typeface="Canva Sans"/>
                <a:sym typeface="Canva Sans"/>
              </a:rPr>
              <a:t>With the majority of web traffic coming from mobile devices, a mobile-first design is non-negotiable. Google’s mobile-first indexing also makes mobile optimization crucial for SEO. Your website must look and function seamlessly on all screen sizes.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02384"/>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Best Practice: Start the design process with mobile layouts and gradually scale up to desktop versions. Use responsive design to ensure flexibility.</a:t>
            </a:r>
          </a:p>
          <a:p>
            <a:pPr algn="ctr">
              <a:lnSpc>
                <a:spcPts val="3821"/>
              </a:lnSpc>
              <a:spcBef>
                <a:spcPct val="0"/>
              </a:spcBef>
            </a:pPr>
            <a:r>
              <a:rPr lang="en-US" sz="2729">
                <a:solidFill>
                  <a:srgbClr val="000000"/>
                </a:solidFill>
                <a:latin typeface="Canva Sans"/>
                <a:ea typeface="Canva Sans"/>
                <a:cs typeface="Canva Sans"/>
                <a:sym typeface="Canva Sans"/>
              </a:rPr>
              <a:t>2. Speed Is Essential</a:t>
            </a:r>
          </a:p>
          <a:p>
            <a:pPr algn="ctr">
              <a:lnSpc>
                <a:spcPts val="3821"/>
              </a:lnSpc>
              <a:spcBef>
                <a:spcPct val="0"/>
              </a:spcBef>
            </a:pPr>
            <a:r>
              <a:rPr lang="en-US" sz="2729">
                <a:solidFill>
                  <a:srgbClr val="000000"/>
                </a:solidFill>
                <a:latin typeface="Canva Sans"/>
                <a:ea typeface="Canva Sans"/>
                <a:cs typeface="Canva Sans"/>
                <a:sym typeface="Canva Sans"/>
              </a:rPr>
              <a:t>Website load speed is a critical factor in user experience and SEO. Slow websites lead to higher bounce rates and lower conversion rates, damaging your brand’s reputation.</a:t>
            </a:r>
          </a:p>
          <a:p>
            <a:pPr algn="ctr">
              <a:lnSpc>
                <a:spcPts val="3821"/>
              </a:lnSpc>
              <a:spcBef>
                <a:spcPct val="0"/>
              </a:spcBef>
            </a:pPr>
            <a:r>
              <a:rPr lang="en-US" sz="2729">
                <a:solidFill>
                  <a:srgbClr val="000000"/>
                </a:solidFill>
                <a:latin typeface="Canva Sans"/>
                <a:ea typeface="Canva Sans"/>
                <a:cs typeface="Canva Sans"/>
                <a:sym typeface="Canva Sans"/>
              </a:rPr>
              <a:t>Best Practice: Optimize images, leverage browser caching, minimize JavaScript, and use a Content Delivery Network (CDN) to reduce load times.</a:t>
            </a:r>
          </a:p>
          <a:p>
            <a:pPr algn="ctr">
              <a:lnSpc>
                <a:spcPts val="3821"/>
              </a:lnSpc>
              <a:spcBef>
                <a:spcPct val="0"/>
              </a:spcBef>
            </a:pPr>
            <a:r>
              <a:rPr lang="en-US" sz="2729">
                <a:solidFill>
                  <a:srgbClr val="000000"/>
                </a:solidFill>
                <a:latin typeface="Canva Sans"/>
                <a:ea typeface="Canva Sans"/>
                <a:cs typeface="Canva Sans"/>
                <a:sym typeface="Canva Sans"/>
              </a:rPr>
              <a:t>3. User-Centered Design (UCD)</a:t>
            </a:r>
          </a:p>
          <a:p>
            <a:pPr algn="ctr">
              <a:lnSpc>
                <a:spcPts val="3821"/>
              </a:lnSpc>
              <a:spcBef>
                <a:spcPct val="0"/>
              </a:spcBef>
            </a:pPr>
            <a:r>
              <a:rPr lang="en-US" sz="2729">
                <a:solidFill>
                  <a:srgbClr val="000000"/>
                </a:solidFill>
                <a:latin typeface="Canva Sans"/>
                <a:ea typeface="Canva Sans"/>
                <a:cs typeface="Canva Sans"/>
                <a:sym typeface="Canva Sans"/>
              </a:rPr>
              <a:t>A great website is built around the user’s needs, preferences, and behaviors.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86551"/>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User-centered design ensures the website is easy to navigate, visually appealing, and provides the information or services users are seeking.</a:t>
            </a:r>
          </a:p>
          <a:p>
            <a:pPr algn="ctr">
              <a:lnSpc>
                <a:spcPts val="3821"/>
              </a:lnSpc>
              <a:spcBef>
                <a:spcPct val="0"/>
              </a:spcBef>
            </a:pPr>
            <a:r>
              <a:rPr lang="en-US" sz="2729">
                <a:solidFill>
                  <a:srgbClr val="000000"/>
                </a:solidFill>
                <a:latin typeface="Canva Sans"/>
                <a:ea typeface="Canva Sans"/>
                <a:cs typeface="Canva Sans"/>
                <a:sym typeface="Canva Sans"/>
              </a:rPr>
              <a:t>Best Practice: Conduct user research to understand your audience, create user personas, and map out user journeys. Keep navigation simple, intuitive, and easy to follow.</a:t>
            </a:r>
          </a:p>
          <a:p>
            <a:pPr algn="ctr">
              <a:lnSpc>
                <a:spcPts val="3821"/>
              </a:lnSpc>
              <a:spcBef>
                <a:spcPct val="0"/>
              </a:spcBef>
            </a:pPr>
            <a:r>
              <a:rPr lang="en-US" sz="2729">
                <a:solidFill>
                  <a:srgbClr val="000000"/>
                </a:solidFill>
                <a:latin typeface="Canva Sans"/>
                <a:ea typeface="Canva Sans"/>
                <a:cs typeface="Canva Sans"/>
                <a:sym typeface="Canva Sans"/>
              </a:rPr>
              <a:t>4. SEO-Friendly Structure</a:t>
            </a:r>
          </a:p>
          <a:p>
            <a:pPr algn="ctr">
              <a:lnSpc>
                <a:spcPts val="3821"/>
              </a:lnSpc>
              <a:spcBef>
                <a:spcPct val="0"/>
              </a:spcBef>
            </a:pPr>
            <a:r>
              <a:rPr lang="en-US" sz="2729">
                <a:solidFill>
                  <a:srgbClr val="000000"/>
                </a:solidFill>
                <a:latin typeface="Canva Sans"/>
                <a:ea typeface="Canva Sans"/>
                <a:cs typeface="Canva Sans"/>
                <a:sym typeface="Canva Sans"/>
              </a:rPr>
              <a:t>A well-optimized website not only attracts traffic but also ensures that visitors find it on search engines. Search Engine Optimization (SEO) must be integrated into both the design and development stages.</a:t>
            </a:r>
          </a:p>
          <a:p>
            <a:pPr algn="ctr">
              <a:lnSpc>
                <a:spcPts val="3821"/>
              </a:lnSpc>
              <a:spcBef>
                <a:spcPct val="0"/>
              </a:spcBef>
            </a:pPr>
            <a:r>
              <a:rPr lang="en-US" sz="2729">
                <a:solidFill>
                  <a:srgbClr val="000000"/>
                </a:solidFill>
                <a:latin typeface="Canva Sans"/>
                <a:ea typeface="Canva Sans"/>
                <a:cs typeface="Canva Sans"/>
                <a:sym typeface="Canva Sans"/>
              </a:rPr>
              <a:t>Best Practice: Use clean code, structured data, and relevant keywords in content, headings, and meta tags. Focus on technical SEO factors like fast loading times, URL structure, and mobile optimization.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18098"/>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5. Focus on Accessibility</a:t>
            </a:r>
          </a:p>
          <a:p>
            <a:pPr algn="ctr">
              <a:lnSpc>
                <a:spcPts val="3821"/>
              </a:lnSpc>
              <a:spcBef>
                <a:spcPct val="0"/>
              </a:spcBef>
            </a:pPr>
            <a:r>
              <a:rPr lang="en-US" sz="2729">
                <a:solidFill>
                  <a:srgbClr val="000000"/>
                </a:solidFill>
                <a:latin typeface="Canva Sans"/>
                <a:ea typeface="Canva Sans"/>
                <a:cs typeface="Canva Sans"/>
                <a:sym typeface="Canva Sans"/>
              </a:rPr>
              <a:t>Your website should be accessible to everyone, including users with disabilities. Accessibility isn’t just good practice; it’s a legal requirement in many regions.</a:t>
            </a:r>
          </a:p>
          <a:p>
            <a:pPr algn="ctr">
              <a:lnSpc>
                <a:spcPts val="3821"/>
              </a:lnSpc>
              <a:spcBef>
                <a:spcPct val="0"/>
              </a:spcBef>
            </a:pPr>
            <a:r>
              <a:rPr lang="en-US" sz="2729">
                <a:solidFill>
                  <a:srgbClr val="000000"/>
                </a:solidFill>
                <a:latin typeface="Canva Sans"/>
                <a:ea typeface="Canva Sans"/>
                <a:cs typeface="Canva Sans"/>
                <a:sym typeface="Canva Sans"/>
              </a:rPr>
              <a:t>Best Practice: Follow WCAG (Web Content Accessibility Guidelines) to ensure color contrast, text size, and alternative text for images are accessible. Implement keyboard navigability and screen reader compatibility.</a:t>
            </a:r>
          </a:p>
          <a:p>
            <a:pPr algn="ctr">
              <a:lnSpc>
                <a:spcPts val="3821"/>
              </a:lnSpc>
              <a:spcBef>
                <a:spcPct val="0"/>
              </a:spcBef>
            </a:pPr>
            <a:r>
              <a:rPr lang="en-US" sz="2729">
                <a:solidFill>
                  <a:srgbClr val="000000"/>
                </a:solidFill>
                <a:latin typeface="Canva Sans"/>
                <a:ea typeface="Canva Sans"/>
                <a:cs typeface="Canva Sans"/>
                <a:sym typeface="Canva Sans"/>
              </a:rPr>
              <a:t>6. Clear Calls to Action (CTAs)</a:t>
            </a:r>
          </a:p>
          <a:p>
            <a:pPr algn="ctr">
              <a:lnSpc>
                <a:spcPts val="3821"/>
              </a:lnSpc>
              <a:spcBef>
                <a:spcPct val="0"/>
              </a:spcBef>
            </a:pPr>
            <a:r>
              <a:rPr lang="en-US" sz="2729">
                <a:solidFill>
                  <a:srgbClr val="000000"/>
                </a:solidFill>
                <a:latin typeface="Canva Sans"/>
                <a:ea typeface="Canva Sans"/>
                <a:cs typeface="Canva Sans"/>
                <a:sym typeface="Canva Sans"/>
              </a:rPr>
              <a:t>Every high-performing website needs clear and compelling CTAs that guide users toward your goals—whether it’s making a purchase, subscribing to a newsletter, or contacting your business.</a:t>
            </a:r>
          </a:p>
          <a:p>
            <a:pPr algn="ctr">
              <a:lnSpc>
                <a:spcPts val="3821"/>
              </a:lnSpc>
              <a:spcBef>
                <a:spcPct val="0"/>
              </a:spcBef>
            </a:pPr>
            <a:r>
              <a:rPr lang="en-US" sz="2729">
                <a:solidFill>
                  <a:srgbClr val="000000"/>
                </a:solidFill>
                <a:latin typeface="Canva Sans"/>
                <a:ea typeface="Canva Sans"/>
                <a:cs typeface="Canva Sans"/>
                <a:sym typeface="Canva Sans"/>
              </a:rPr>
              <a:t>Best Practice: Place CTAs strategically across the site, ensuring they’re prominent and action-oriented.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21596"/>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Use contrasting colors and concise, compelling text.</a:t>
            </a:r>
          </a:p>
          <a:p>
            <a:pPr algn="ctr">
              <a:lnSpc>
                <a:spcPts val="3821"/>
              </a:lnSpc>
              <a:spcBef>
                <a:spcPct val="0"/>
              </a:spcBef>
            </a:pPr>
            <a:r>
              <a:rPr lang="en-US" sz="2729">
                <a:solidFill>
                  <a:srgbClr val="000000"/>
                </a:solidFill>
                <a:latin typeface="Canva Sans"/>
                <a:ea typeface="Canva Sans"/>
                <a:cs typeface="Canva Sans"/>
                <a:sym typeface="Canva Sans"/>
              </a:rPr>
              <a:t>7. Security Is a Priority</a:t>
            </a:r>
          </a:p>
          <a:p>
            <a:pPr algn="ctr">
              <a:lnSpc>
                <a:spcPts val="3821"/>
              </a:lnSpc>
              <a:spcBef>
                <a:spcPct val="0"/>
              </a:spcBef>
            </a:pPr>
            <a:r>
              <a:rPr lang="en-US" sz="2729">
                <a:solidFill>
                  <a:srgbClr val="000000"/>
                </a:solidFill>
                <a:latin typeface="Canva Sans"/>
                <a:ea typeface="Canva Sans"/>
                <a:cs typeface="Canva Sans"/>
                <a:sym typeface="Canva Sans"/>
              </a:rPr>
              <a:t>Website security is more important than ever. A secure website protects your data and builds trust with visitors. Google also prioritizes secure sites (HTTPS) in search rankings.</a:t>
            </a:r>
          </a:p>
          <a:p>
            <a:pPr algn="ctr">
              <a:lnSpc>
                <a:spcPts val="3821"/>
              </a:lnSpc>
              <a:spcBef>
                <a:spcPct val="0"/>
              </a:spcBef>
            </a:pPr>
            <a:r>
              <a:rPr lang="en-US" sz="2729">
                <a:solidFill>
                  <a:srgbClr val="000000"/>
                </a:solidFill>
                <a:latin typeface="Canva Sans"/>
                <a:ea typeface="Canva Sans"/>
                <a:cs typeface="Canva Sans"/>
                <a:sym typeface="Canva Sans"/>
              </a:rPr>
              <a:t>Best Practice: Use SSL certificates, regular security updates, and strong authentication methods. Ensure your website is safe from common threats like malware and hacking.</a:t>
            </a:r>
          </a:p>
          <a:p>
            <a:pPr algn="ctr">
              <a:lnSpc>
                <a:spcPts val="3821"/>
              </a:lnSpc>
              <a:spcBef>
                <a:spcPct val="0"/>
              </a:spcBef>
            </a:pPr>
            <a:r>
              <a:rPr lang="en-US" sz="2729">
                <a:solidFill>
                  <a:srgbClr val="000000"/>
                </a:solidFill>
                <a:latin typeface="Canva Sans"/>
                <a:ea typeface="Canva Sans"/>
                <a:cs typeface="Canva Sans"/>
                <a:sym typeface="Canva Sans"/>
              </a:rPr>
              <a:t>8. Leverage Modern Development Frameworks</a:t>
            </a:r>
          </a:p>
          <a:p>
            <a:pPr algn="ctr">
              <a:lnSpc>
                <a:spcPts val="3821"/>
              </a:lnSpc>
              <a:spcBef>
                <a:spcPct val="0"/>
              </a:spcBef>
            </a:pPr>
            <a:r>
              <a:rPr lang="en-US" sz="2729">
                <a:solidFill>
                  <a:srgbClr val="000000"/>
                </a:solidFill>
                <a:latin typeface="Canva Sans"/>
                <a:ea typeface="Canva Sans"/>
                <a:cs typeface="Canva Sans"/>
                <a:sym typeface="Canva Sans"/>
              </a:rPr>
              <a:t>The technologies you choose to build your website can significantly impact its performance, scalability, and future growth.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521258"/>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2025, using modern development frameworks and platforms is essential for creating a high-performance site.</a:t>
            </a:r>
          </a:p>
          <a:p>
            <a:pPr algn="ctr">
              <a:lnSpc>
                <a:spcPts val="3821"/>
              </a:lnSpc>
              <a:spcBef>
                <a:spcPct val="0"/>
              </a:spcBef>
            </a:pPr>
            <a:r>
              <a:rPr lang="en-US" sz="2729">
                <a:solidFill>
                  <a:srgbClr val="000000"/>
                </a:solidFill>
                <a:latin typeface="Canva Sans"/>
                <a:ea typeface="Canva Sans"/>
                <a:cs typeface="Canva Sans"/>
                <a:sym typeface="Canva Sans"/>
              </a:rPr>
              <a:t>Best Practice: Consider frameworks like React, Vue, or Angular for dynamic, interactive sites. For CMS-based sites, platforms like WordPress, Shopify, or Joomla remain solid choices, but ensure they’re built with the latest versions and plugins.</a:t>
            </a:r>
          </a:p>
          <a:p>
            <a:pPr algn="ctr">
              <a:lnSpc>
                <a:spcPts val="3821"/>
              </a:lnSpc>
              <a:spcBef>
                <a:spcPct val="0"/>
              </a:spcBef>
            </a:pPr>
            <a:r>
              <a:rPr lang="en-US" sz="2729">
                <a:solidFill>
                  <a:srgbClr val="000000"/>
                </a:solidFill>
                <a:latin typeface="Canva Sans"/>
                <a:ea typeface="Canva Sans"/>
                <a:cs typeface="Canva Sans"/>
                <a:sym typeface="Canva Sans"/>
              </a:rPr>
              <a:t>9. Content is Still King</a:t>
            </a:r>
          </a:p>
          <a:p>
            <a:pPr algn="ctr">
              <a:lnSpc>
                <a:spcPts val="3821"/>
              </a:lnSpc>
              <a:spcBef>
                <a:spcPct val="0"/>
              </a:spcBef>
            </a:pPr>
            <a:r>
              <a:rPr lang="en-US" sz="2729">
                <a:solidFill>
                  <a:srgbClr val="000000"/>
                </a:solidFill>
                <a:latin typeface="Canva Sans"/>
                <a:ea typeface="Canva Sans"/>
                <a:cs typeface="Canva Sans"/>
                <a:sym typeface="Canva Sans"/>
              </a:rPr>
              <a:t>Engaging, valuable, and well-structured content is the backbone of any successful website.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599899"/>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It drives traffic, engages users, and encourages conversions.</a:t>
            </a:r>
          </a:p>
          <a:p>
            <a:pPr algn="ctr">
              <a:lnSpc>
                <a:spcPts val="3821"/>
              </a:lnSpc>
              <a:spcBef>
                <a:spcPct val="0"/>
              </a:spcBef>
            </a:pPr>
            <a:r>
              <a:rPr lang="en-US" sz="2729">
                <a:solidFill>
                  <a:srgbClr val="000000"/>
                </a:solidFill>
                <a:latin typeface="Canva Sans"/>
                <a:ea typeface="Canva Sans"/>
                <a:cs typeface="Canva Sans"/>
                <a:sym typeface="Canva Sans"/>
              </a:rPr>
              <a:t>Best Practice: Create high-quality, original content that is informative and aligned with your audience's interests. Use blogs, videos, case studies, and infographics to engage users.</a:t>
            </a:r>
          </a:p>
          <a:p>
            <a:pPr algn="ctr">
              <a:lnSpc>
                <a:spcPts val="3821"/>
              </a:lnSpc>
              <a:spcBef>
                <a:spcPct val="0"/>
              </a:spcBef>
            </a:pPr>
            <a:r>
              <a:rPr lang="en-US" sz="2729">
                <a:solidFill>
                  <a:srgbClr val="000000"/>
                </a:solidFill>
                <a:latin typeface="Canva Sans"/>
                <a:ea typeface="Canva Sans"/>
                <a:cs typeface="Canva Sans"/>
                <a:sym typeface="Canva Sans"/>
              </a:rPr>
              <a:t>10. Continuous Testing and Optimization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152349"/>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digital landscape is constantly evolving, so your website should never be static. Continuous testing and optimization will ensure your website remains competitive and user-friendly.</a:t>
            </a:r>
          </a:p>
          <a:p>
            <a:pPr algn="ctr">
              <a:lnSpc>
                <a:spcPts val="3821"/>
              </a:lnSpc>
              <a:spcBef>
                <a:spcPct val="0"/>
              </a:spcBef>
            </a:pPr>
            <a:r>
              <a:rPr lang="en-US" sz="2729">
                <a:solidFill>
                  <a:srgbClr val="000000"/>
                </a:solidFill>
                <a:latin typeface="Canva Sans"/>
                <a:ea typeface="Canva Sans"/>
                <a:cs typeface="Canva Sans"/>
                <a:sym typeface="Canva Sans"/>
              </a:rPr>
              <a:t>Best Practice: Conduct regular A/B testing, monitor site analytics, and gather user feedback to make data-driven improvements. Keep an eye on SEO performance and make adjustments as needed.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570849"/>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Building a high-performing website in 2025 is about more than just good design—it requires a balance of speed, security, usability, and SEO. By following these best practices, you can create a website that not only looks great but also performs well, keeps users engaged, and drives meaningful results for your business. Whether you’re starting from scratch or optimizing an existing site, staying up to date with the latest trends and technologies will ensure your website remains a powerful asset for years to come.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3252" y="342024"/>
            <a:ext cx="14244203" cy="7395028"/>
          </a:xfrm>
          <a:custGeom>
            <a:avLst/>
            <a:gdLst/>
            <a:ahLst/>
            <a:cxnLst/>
            <a:rect r="r" b="b" t="t" l="l"/>
            <a:pathLst>
              <a:path h="7395028" w="14244203">
                <a:moveTo>
                  <a:pt x="0" y="0"/>
                </a:moveTo>
                <a:lnTo>
                  <a:pt x="14244203" y="0"/>
                </a:lnTo>
                <a:lnTo>
                  <a:pt x="14244203" y="7395028"/>
                </a:lnTo>
                <a:lnTo>
                  <a:pt x="0" y="7395028"/>
                </a:lnTo>
                <a:lnTo>
                  <a:pt x="0" y="0"/>
                </a:lnTo>
                <a:close/>
              </a:path>
            </a:pathLst>
          </a:custGeom>
          <a:blipFill>
            <a:blip r:embed="rId2"/>
            <a:stretch>
              <a:fillRect l="-3984" t="-22377" r="-3984"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Checklist for Choosing a Website Design and Development Company for Your Brand</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3577" y="348618"/>
            <a:ext cx="14571322" cy="7616549"/>
          </a:xfrm>
          <a:custGeom>
            <a:avLst/>
            <a:gdLst/>
            <a:ahLst/>
            <a:cxnLst/>
            <a:rect r="r" b="b" t="t" l="l"/>
            <a:pathLst>
              <a:path h="7616549" w="14571322">
                <a:moveTo>
                  <a:pt x="0" y="0"/>
                </a:moveTo>
                <a:lnTo>
                  <a:pt x="14571322" y="0"/>
                </a:lnTo>
                <a:lnTo>
                  <a:pt x="14571322" y="7616549"/>
                </a:lnTo>
                <a:lnTo>
                  <a:pt x="0" y="7616549"/>
                </a:lnTo>
                <a:lnTo>
                  <a:pt x="0" y="0"/>
                </a:lnTo>
                <a:close/>
              </a:path>
            </a:pathLst>
          </a:custGeom>
          <a:blipFill>
            <a:blip r:embed="rId2"/>
            <a:stretch>
              <a:fillRect l="-2209" t="-8205" r="-2209"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Selecting the right website design and development company is crucial to building an effective online presence for your brand.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0156" y="314241"/>
            <a:ext cx="14378165" cy="7501137"/>
          </a:xfrm>
          <a:custGeom>
            <a:avLst/>
            <a:gdLst/>
            <a:ahLst/>
            <a:cxnLst/>
            <a:rect r="r" b="b" t="t" l="l"/>
            <a:pathLst>
              <a:path h="7501137" w="14378165">
                <a:moveTo>
                  <a:pt x="0" y="0"/>
                </a:moveTo>
                <a:lnTo>
                  <a:pt x="14378165" y="0"/>
                </a:lnTo>
                <a:lnTo>
                  <a:pt x="14378165" y="7501137"/>
                </a:lnTo>
                <a:lnTo>
                  <a:pt x="0" y="7501137"/>
                </a:lnTo>
                <a:lnTo>
                  <a:pt x="0" y="0"/>
                </a:lnTo>
                <a:close/>
              </a:path>
            </a:pathLst>
          </a:custGeom>
          <a:blipFill>
            <a:blip r:embed="rId2"/>
            <a:stretch>
              <a:fillRect l="0" t="-22691" r="0" b="-5154"/>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right partner can bring your vision to life, create a seamless user experience, and ensure your website drives results.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220953" y="409026"/>
            <a:ext cx="14161808" cy="7390496"/>
          </a:xfrm>
          <a:custGeom>
            <a:avLst/>
            <a:gdLst/>
            <a:ahLst/>
            <a:cxnLst/>
            <a:rect r="r" b="b" t="t" l="l"/>
            <a:pathLst>
              <a:path h="7390496" w="14161808">
                <a:moveTo>
                  <a:pt x="0" y="0"/>
                </a:moveTo>
                <a:lnTo>
                  <a:pt x="14161808" y="0"/>
                </a:lnTo>
                <a:lnTo>
                  <a:pt x="14161808" y="7390496"/>
                </a:lnTo>
                <a:lnTo>
                  <a:pt x="0" y="7390496"/>
                </a:lnTo>
                <a:lnTo>
                  <a:pt x="0" y="0"/>
                </a:lnTo>
                <a:close/>
              </a:path>
            </a:pathLst>
          </a:custGeom>
          <a:blipFill>
            <a:blip r:embed="rId2"/>
            <a:stretch>
              <a:fillRect l="0" t="-6207" r="0" b="-1579"/>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 help guide your decision, here’s a streamlined checklist for finding the perfect web development team for your business.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0142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Review Their Portfolio and Experience</a:t>
            </a:r>
          </a:p>
          <a:p>
            <a:pPr algn="ctr">
              <a:lnSpc>
                <a:spcPts val="4373"/>
              </a:lnSpc>
              <a:spcBef>
                <a:spcPct val="0"/>
              </a:spcBef>
            </a:pPr>
            <a:r>
              <a:rPr lang="en-US" sz="2733">
                <a:solidFill>
                  <a:srgbClr val="000000"/>
                </a:solidFill>
                <a:latin typeface="Canva Sans"/>
                <a:ea typeface="Canva Sans"/>
                <a:cs typeface="Canva Sans"/>
                <a:sym typeface="Canva Sans"/>
              </a:rPr>
              <a:t>A strong portfolio is the first indicator of a company’s ability. Look for variety in their work, showcasing different industries and types of websites. Check if they’ve worked on projects similar to yours and assess the design quality and technical proficiency.</a:t>
            </a:r>
          </a:p>
          <a:p>
            <a:pPr algn="ctr">
              <a:lnSpc>
                <a:spcPts val="4373"/>
              </a:lnSpc>
              <a:spcBef>
                <a:spcPct val="0"/>
              </a:spcBef>
            </a:pPr>
            <a:r>
              <a:rPr lang="en-US" sz="2733">
                <a:solidFill>
                  <a:srgbClr val="000000"/>
                </a:solidFill>
                <a:latin typeface="Canva Sans"/>
                <a:ea typeface="Canva Sans"/>
                <a:cs typeface="Canva Sans"/>
                <a:sym typeface="Canva Sans"/>
              </a:rPr>
              <a:t>What to check: Diversity, quality of design, and technical capabilities relevant to your project.</a:t>
            </a:r>
          </a:p>
          <a:p>
            <a:pPr algn="ctr">
              <a:lnSpc>
                <a:spcPts val="4373"/>
              </a:lnSpc>
              <a:spcBef>
                <a:spcPct val="0"/>
              </a:spcBef>
            </a:pPr>
            <a:r>
              <a:rPr lang="en-US" sz="2733">
                <a:solidFill>
                  <a:srgbClr val="000000"/>
                </a:solidFill>
                <a:latin typeface="Canva Sans"/>
                <a:ea typeface="Canva Sans"/>
                <a:cs typeface="Canva Sans"/>
                <a:sym typeface="Canva Sans"/>
              </a:rPr>
              <a:t>2. Assess Their Technical Skills</a:t>
            </a:r>
          </a:p>
          <a:p>
            <a:pPr algn="ctr">
              <a:lnSpc>
                <a:spcPts val="4373"/>
              </a:lnSpc>
              <a:spcBef>
                <a:spcPct val="0"/>
              </a:spcBef>
            </a:pPr>
            <a:r>
              <a:rPr lang="en-US" sz="2733">
                <a:solidFill>
                  <a:srgbClr val="000000"/>
                </a:solidFill>
                <a:latin typeface="Canva Sans"/>
                <a:ea typeface="Canva Sans"/>
                <a:cs typeface="Canva Sans"/>
                <a:sym typeface="Canva Sans"/>
              </a:rPr>
              <a:t>A good website isn’t just about looks—it needs to function well. The company should have expertise in responsive design, SEO, performance optimization, and security.</a:t>
            </a:r>
          </a:p>
          <a:p>
            <a:pPr algn="ctr">
              <a:lnSpc>
                <a:spcPts val="4373"/>
              </a:lnSpc>
              <a:spcBef>
                <a:spcPct val="0"/>
              </a:spcBef>
            </a:pPr>
            <a:r>
              <a:rPr lang="en-US" sz="2733">
                <a:solidFill>
                  <a:srgbClr val="000000"/>
                </a:solidFill>
                <a:latin typeface="Canva Sans"/>
                <a:ea typeface="Canva Sans"/>
                <a:cs typeface="Canva Sans"/>
                <a:sym typeface="Canva Sans"/>
              </a:rPr>
              <a:t>What to check: Mobile optimization, fast load times, and the latest security practices.</a:t>
            </a:r>
          </a:p>
          <a:p>
            <a:pPr algn="ctr">
              <a:lnSpc>
                <a:spcPts val="4373"/>
              </a:lnSpc>
              <a:spcBef>
                <a:spcPct val="0"/>
              </a:spcBef>
            </a:pPr>
            <a:r>
              <a:rPr lang="en-US" sz="2733">
                <a:solidFill>
                  <a:srgbClr val="000000"/>
                </a:solidFill>
                <a:latin typeface="Canva Sans"/>
                <a:ea typeface="Canva Sans"/>
                <a:cs typeface="Canva Sans"/>
                <a:sym typeface="Canva Sans"/>
              </a:rPr>
              <a:t>3. Understand Their Process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clear process ensures the project stays on track. A reputable company should provide a step-by-step approach, from initial discovery through design, development, testing, and launch.</a:t>
            </a:r>
          </a:p>
          <a:p>
            <a:pPr algn="ctr">
              <a:lnSpc>
                <a:spcPts val="4373"/>
              </a:lnSpc>
              <a:spcBef>
                <a:spcPct val="0"/>
              </a:spcBef>
            </a:pPr>
            <a:r>
              <a:rPr lang="en-US" sz="2733">
                <a:solidFill>
                  <a:srgbClr val="000000"/>
                </a:solidFill>
                <a:latin typeface="Canva Sans"/>
                <a:ea typeface="Canva Sans"/>
                <a:cs typeface="Canva Sans"/>
                <a:sym typeface="Canva Sans"/>
              </a:rPr>
              <a:t>What to check: Transparent phases, timelines, and collaboration throughout the project.</a:t>
            </a:r>
          </a:p>
          <a:p>
            <a:pPr algn="ctr">
              <a:lnSpc>
                <a:spcPts val="4373"/>
              </a:lnSpc>
              <a:spcBef>
                <a:spcPct val="0"/>
              </a:spcBef>
            </a:pPr>
            <a:r>
              <a:rPr lang="en-US" sz="2733">
                <a:solidFill>
                  <a:srgbClr val="000000"/>
                </a:solidFill>
                <a:latin typeface="Canva Sans"/>
                <a:ea typeface="Canva Sans"/>
                <a:cs typeface="Canva Sans"/>
                <a:sym typeface="Canva Sans"/>
              </a:rPr>
              <a:t>4. Check Client Reviews and Testimonials</a:t>
            </a:r>
          </a:p>
          <a:p>
            <a:pPr algn="ctr">
              <a:lnSpc>
                <a:spcPts val="4373"/>
              </a:lnSpc>
              <a:spcBef>
                <a:spcPct val="0"/>
              </a:spcBef>
            </a:pPr>
            <a:r>
              <a:rPr lang="en-US" sz="2733">
                <a:solidFill>
                  <a:srgbClr val="000000"/>
                </a:solidFill>
                <a:latin typeface="Canva Sans"/>
                <a:ea typeface="Canva Sans"/>
                <a:cs typeface="Canva Sans"/>
                <a:sym typeface="Canva Sans"/>
              </a:rPr>
              <a:t>Reviews from previous clients can reveal how the company works in practice. Look for feedback on their communication, project management, and ability to meet deadlines and expectations.</a:t>
            </a:r>
          </a:p>
          <a:p>
            <a:pPr algn="ctr">
              <a:lnSpc>
                <a:spcPts val="4373"/>
              </a:lnSpc>
              <a:spcBef>
                <a:spcPct val="0"/>
              </a:spcBef>
            </a:pPr>
            <a:r>
              <a:rPr lang="en-US" sz="2733">
                <a:solidFill>
                  <a:srgbClr val="000000"/>
                </a:solidFill>
                <a:latin typeface="Canva Sans"/>
                <a:ea typeface="Canva Sans"/>
                <a:cs typeface="Canva Sans"/>
                <a:sym typeface="Canva Sans"/>
              </a:rPr>
              <a:t>What to check: Consistent positive feedback, case studies, and long-term client relationships.</a:t>
            </a:r>
          </a:p>
          <a:p>
            <a:pPr algn="ctr">
              <a:lnSpc>
                <a:spcPts val="4373"/>
              </a:lnSpc>
              <a:spcBef>
                <a:spcPct val="0"/>
              </a:spcBef>
            </a:pPr>
            <a:r>
              <a:rPr lang="en-US" sz="2733">
                <a:solidFill>
                  <a:srgbClr val="000000"/>
                </a:solidFill>
                <a:latin typeface="Canva Sans"/>
                <a:ea typeface="Canva Sans"/>
                <a:cs typeface="Canva Sans"/>
                <a:sym typeface="Canva Sans"/>
              </a:rPr>
              <a:t>5. Evaluate Communication and Support</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is key. Ensure the company is responsive, clear, and approachable. Post-launch support is also essential for maintaining your site’s performance.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to check: Responsiveness, transparency about costs and timelines, and ongoing support options.</a:t>
            </a:r>
          </a:p>
          <a:p>
            <a:pPr algn="ctr">
              <a:lnSpc>
                <a:spcPts val="4373"/>
              </a:lnSpc>
              <a:spcBef>
                <a:spcPct val="0"/>
              </a:spcBef>
            </a:pPr>
            <a:r>
              <a:rPr lang="en-US" sz="2733">
                <a:solidFill>
                  <a:srgbClr val="000000"/>
                </a:solidFill>
                <a:latin typeface="Canva Sans"/>
                <a:ea typeface="Canva Sans"/>
                <a:cs typeface="Canva Sans"/>
                <a:sym typeface="Canva Sans"/>
              </a:rPr>
              <a:t>6. Consider Scalability and Future-Proofing</a:t>
            </a:r>
          </a:p>
          <a:p>
            <a:pPr algn="ctr">
              <a:lnSpc>
                <a:spcPts val="4373"/>
              </a:lnSpc>
              <a:spcBef>
                <a:spcPct val="0"/>
              </a:spcBef>
            </a:pPr>
            <a:r>
              <a:rPr lang="en-US" sz="2733">
                <a:solidFill>
                  <a:srgbClr val="000000"/>
                </a:solidFill>
                <a:latin typeface="Canva Sans"/>
                <a:ea typeface="Canva Sans"/>
                <a:cs typeface="Canva Sans"/>
                <a:sym typeface="Canva Sans"/>
              </a:rPr>
              <a:t>Your website needs to grow with your business. Choose a company that builds scalable solutions that can evolve as your needs change.</a:t>
            </a:r>
          </a:p>
          <a:p>
            <a:pPr algn="ctr">
              <a:lnSpc>
                <a:spcPts val="4373"/>
              </a:lnSpc>
              <a:spcBef>
                <a:spcPct val="0"/>
              </a:spcBef>
            </a:pPr>
            <a:r>
              <a:rPr lang="en-US" sz="2733">
                <a:solidFill>
                  <a:srgbClr val="000000"/>
                </a:solidFill>
                <a:latin typeface="Canva Sans"/>
                <a:ea typeface="Canva Sans"/>
                <a:cs typeface="Canva Sans"/>
                <a:sym typeface="Canva Sans"/>
              </a:rPr>
              <a:t>What to check: CMS flexibility, scalability options, and future-proof design and development practices.</a:t>
            </a:r>
          </a:p>
          <a:p>
            <a:pPr algn="ctr">
              <a:lnSpc>
                <a:spcPts val="4373"/>
              </a:lnSpc>
              <a:spcBef>
                <a:spcPct val="0"/>
              </a:spcBef>
            </a:pPr>
            <a:r>
              <a:rPr lang="en-US" sz="2733">
                <a:solidFill>
                  <a:srgbClr val="000000"/>
                </a:solidFill>
                <a:latin typeface="Canva Sans"/>
                <a:ea typeface="Canva Sans"/>
                <a:cs typeface="Canva Sans"/>
                <a:sym typeface="Canva Sans"/>
              </a:rPr>
              <a:t>7. Assess Their Cost and Value</a:t>
            </a:r>
          </a:p>
          <a:p>
            <a:pPr algn="ctr">
              <a:lnSpc>
                <a:spcPts val="4373"/>
              </a:lnSpc>
              <a:spcBef>
                <a:spcPct val="0"/>
              </a:spcBef>
            </a:pPr>
            <a:r>
              <a:rPr lang="en-US" sz="2733">
                <a:solidFill>
                  <a:srgbClr val="000000"/>
                </a:solidFill>
                <a:latin typeface="Canva Sans"/>
                <a:ea typeface="Canva Sans"/>
                <a:cs typeface="Canva Sans"/>
                <a:sym typeface="Canva Sans"/>
              </a:rPr>
              <a:t>While cost is an important factor, it shouldn’t be the sole decision-maker. Consider the value offered in terms of expertise, quality, and long-term ROI.</a:t>
            </a:r>
          </a:p>
          <a:p>
            <a:pPr algn="ctr">
              <a:lnSpc>
                <a:spcPts val="4373"/>
              </a:lnSpc>
              <a:spcBef>
                <a:spcPct val="0"/>
              </a:spcBef>
            </a:pPr>
            <a:r>
              <a:rPr lang="en-US" sz="2733">
                <a:solidFill>
                  <a:srgbClr val="000000"/>
                </a:solidFill>
                <a:latin typeface="Canva Sans"/>
                <a:ea typeface="Canva Sans"/>
                <a:cs typeface="Canva Sans"/>
                <a:sym typeface="Canva Sans"/>
              </a:rPr>
              <a:t>What to check: Detailed proposal, clear cost structure, and whether the value aligns with your budget.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7241"/>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Choosing the right website design and development company can make or break your online success. Use this checklist to find a partner that understands your needs, has the technical expertise, and delivers a high-quality website that enhances your brand’s online presence. By making an informed decision, you set the foundation for a website that not only looks great but also performs well and drives business growth.</a:t>
            </a:r>
          </a:p>
        </p:txBody>
      </p:sp>
      <p:sp>
        <p:nvSpPr>
          <p:cNvPr name="TextBox 3" id="3"/>
          <p:cNvSpPr txBox="true"/>
          <p:nvPr/>
        </p:nvSpPr>
        <p:spPr>
          <a:xfrm rot="0">
            <a:off x="0" y="827380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Comprehensive Guide to Website Design and Development: Best Practices for Building a High-Performing Website in 2025</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DAGc6ACjf28</dc:identifier>
  <dcterms:modified xsi:type="dcterms:W3CDTF">2011-08-01T06:04:30Z</dcterms:modified>
  <cp:revision>1</cp:revision>
  <dc:title>The Ultimate Checklist for Choosing a Website Design and Development Company for Your Brand</dc:title>
</cp:coreProperties>
</file>