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PT Serif Bold Italics" charset="1" panose="020A0703040505090204"/>
      <p:regular r:id="rId25"/>
    </p:embeddedFont>
    <p:embeddedFont>
      <p:font typeface="PT Serif" charset="1" panose="020A060304050502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6842" t="0" r="-6842"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62235"/>
            <a:ext cx="18288000" cy="4096385"/>
          </a:xfrm>
          <a:prstGeom prst="rect">
            <a:avLst/>
          </a:prstGeom>
        </p:spPr>
        <p:txBody>
          <a:bodyPr anchor="t" rtlCol="false" tIns="0" lIns="0" bIns="0" rIns="0">
            <a:spAutoFit/>
          </a:bodyPr>
          <a:lstStyle/>
          <a:p>
            <a:pPr algn="ctr">
              <a:lnSpc>
                <a:spcPts val="3640"/>
              </a:lnSpc>
              <a:spcBef>
                <a:spcPct val="0"/>
              </a:spcBef>
            </a:pPr>
            <a:r>
              <a:rPr lang="en-US" sz="2600">
                <a:solidFill>
                  <a:srgbClr val="FFFFFF"/>
                </a:solidFill>
                <a:latin typeface="PT Serif"/>
                <a:ea typeface="PT Serif"/>
                <a:cs typeface="PT Serif"/>
                <a:sym typeface="PT Serif"/>
              </a:rPr>
              <a:t>Get a high-quality website: A website design and development company can create a high-quality website that is both visually appealing and functional.</a:t>
            </a:r>
          </a:p>
          <a:p>
            <a:pPr algn="ctr">
              <a:lnSpc>
                <a:spcPts val="3640"/>
              </a:lnSpc>
              <a:spcBef>
                <a:spcPct val="0"/>
              </a:spcBef>
            </a:pPr>
            <a:r>
              <a:rPr lang="en-US" sz="2600">
                <a:solidFill>
                  <a:srgbClr val="FFFFFF"/>
                </a:solidFill>
                <a:latin typeface="PT Serif"/>
                <a:ea typeface="PT Serif"/>
                <a:cs typeface="PT Serif"/>
                <a:sym typeface="PT Serif"/>
              </a:rPr>
              <a:t>Improve your website's SEO: A good website design and development company can help you improve your website's SEO, so that you can attract more visitors to your site.</a:t>
            </a:r>
          </a:p>
          <a:p>
            <a:pPr algn="ctr">
              <a:lnSpc>
                <a:spcPts val="3640"/>
              </a:lnSpc>
              <a:spcBef>
                <a:spcPct val="0"/>
              </a:spcBef>
            </a:pPr>
            <a:r>
              <a:rPr lang="en-US" sz="2600">
                <a:solidFill>
                  <a:srgbClr val="FFFFFF"/>
                </a:solidFill>
                <a:latin typeface="PT Serif"/>
                <a:ea typeface="PT Serif"/>
                <a:cs typeface="PT Serif"/>
                <a:sym typeface="PT Serif"/>
              </a:rPr>
              <a:t>Get expert support: A website design and development company can provide you with expert support, so that you can keep your website running smoothly.</a:t>
            </a:r>
          </a:p>
          <a:p>
            <a:pPr algn="ctr">
              <a:lnSpc>
                <a:spcPts val="3640"/>
              </a:lnSpc>
              <a:spcBef>
                <a:spcPct val="0"/>
              </a:spcBef>
            </a:pPr>
            <a:r>
              <a:rPr lang="en-US" sz="2600">
                <a:solidFill>
                  <a:srgbClr val="FFFFFF"/>
                </a:solidFill>
                <a:latin typeface="PT Serif"/>
                <a:ea typeface="PT Serif"/>
                <a:cs typeface="PT Serif"/>
                <a:sym typeface="PT Serif"/>
              </a:rPr>
              <a:t>Choosing the right website design and development company is an important decision. Here are some additional tips to help you make the best choice:</a:t>
            </a:r>
          </a:p>
          <a:p>
            <a:pPr algn="ctr">
              <a:lnSpc>
                <a:spcPts val="3640"/>
              </a:lnSpc>
              <a:spcBef>
                <a:spcPct val="0"/>
              </a:spcBef>
            </a:pPr>
            <a:r>
              <a:rPr lang="en-US" sz="2600">
                <a:solidFill>
                  <a:srgbClr val="FFFFFF"/>
                </a:solidFill>
                <a:latin typeface="PT Serif"/>
                <a:ea typeface="PT Serif"/>
                <a:cs typeface="PT Serif"/>
                <a:sym typeface="PT Serif"/>
              </a:rPr>
              <a:t>Do your research: Read online reviews, compare portfolios, and ask for references.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939885"/>
            <a:ext cx="18288000" cy="4096385"/>
          </a:xfrm>
          <a:prstGeom prst="rect">
            <a:avLst/>
          </a:prstGeom>
        </p:spPr>
        <p:txBody>
          <a:bodyPr anchor="t" rtlCol="false" tIns="0" lIns="0" bIns="0" rIns="0">
            <a:spAutoFit/>
          </a:bodyPr>
          <a:lstStyle/>
          <a:p>
            <a:pPr algn="ctr">
              <a:lnSpc>
                <a:spcPts val="3640"/>
              </a:lnSpc>
            </a:pPr>
          </a:p>
          <a:p>
            <a:pPr algn="ctr">
              <a:lnSpc>
                <a:spcPts val="3640"/>
              </a:lnSpc>
            </a:pPr>
            <a:r>
              <a:rPr lang="en-US" sz="2600">
                <a:solidFill>
                  <a:srgbClr val="FFFFFF"/>
                </a:solidFill>
                <a:latin typeface="PT Serif"/>
                <a:ea typeface="PT Serif"/>
                <a:cs typeface="PT Serif"/>
                <a:sym typeface="PT Serif"/>
              </a:rPr>
              <a:t>Set a budget: Determine how much you are willing to spend on your website.</a:t>
            </a:r>
          </a:p>
          <a:p>
            <a:pPr algn="ctr">
              <a:lnSpc>
                <a:spcPts val="3640"/>
              </a:lnSpc>
            </a:pPr>
            <a:r>
              <a:rPr lang="en-US" sz="2600">
                <a:solidFill>
                  <a:srgbClr val="FFFFFF"/>
                </a:solidFill>
                <a:latin typeface="PT Serif"/>
                <a:ea typeface="PT Serif"/>
                <a:cs typeface="PT Serif"/>
                <a:sym typeface="PT Serif"/>
              </a:rPr>
              <a:t>Ask the right questions: When you interview potential companies, be sure to ask about their experience, their process, and their pricing.</a:t>
            </a:r>
          </a:p>
          <a:p>
            <a:pPr algn="ctr">
              <a:lnSpc>
                <a:spcPts val="3640"/>
              </a:lnSpc>
            </a:pPr>
            <a:r>
              <a:rPr lang="en-US" sz="2600">
                <a:solidFill>
                  <a:srgbClr val="FFFFFF"/>
                </a:solidFill>
                <a:latin typeface="PT Serif"/>
                <a:ea typeface="PT Serif"/>
                <a:cs typeface="PT Serif"/>
                <a:sym typeface="PT Serif"/>
              </a:rPr>
              <a:t>Get everything in writing: Once you have chosen a company, be sure to get everything in writing, including the scope of work, the timeline, and the payment terms.</a:t>
            </a:r>
          </a:p>
          <a:p>
            <a:pPr algn="ctr">
              <a:lnSpc>
                <a:spcPts val="3640"/>
              </a:lnSpc>
            </a:pPr>
            <a:r>
              <a:rPr lang="en-US" sz="2600">
                <a:solidFill>
                  <a:srgbClr val="FFFFFF"/>
                </a:solidFill>
                <a:latin typeface="PT Serif"/>
                <a:ea typeface="PT Serif"/>
                <a:cs typeface="PT Serif"/>
                <a:sym typeface="PT Serif"/>
              </a:rPr>
              <a:t>By following these tips, you can find a website design and development company that can help you create a website that will help you achieve your business goals.</a:t>
            </a:r>
          </a:p>
          <a:p>
            <a:pPr algn="ctr">
              <a:lnSpc>
                <a:spcPts val="3640"/>
              </a:lnSpc>
              <a:spcBef>
                <a:spcPct val="0"/>
              </a:spcBef>
            </a:pPr>
          </a:p>
        </p:txBody>
      </p:sp>
      <p:sp>
        <p:nvSpPr>
          <p:cNvPr name="TextBox 3" id="3"/>
          <p:cNvSpPr txBox="true"/>
          <p:nvPr/>
        </p:nvSpPr>
        <p:spPr>
          <a:xfrm rot="0">
            <a:off x="0" y="8696960"/>
            <a:ext cx="18288000" cy="438785"/>
          </a:xfrm>
          <a:prstGeom prst="rect">
            <a:avLst/>
          </a:prstGeom>
        </p:spPr>
        <p:txBody>
          <a:bodyPr anchor="t" rtlCol="false" tIns="0" lIns="0" bIns="0" rIns="0">
            <a:spAutoFit/>
          </a:bodyPr>
          <a:lstStyle/>
          <a:p>
            <a:pPr algn="ctr">
              <a:lnSpc>
                <a:spcPts val="3640"/>
              </a:lnSpc>
              <a:spcBef>
                <a:spcPct val="0"/>
              </a:spcBef>
            </a:pPr>
            <a:r>
              <a:rPr lang="en-US" sz="2600">
                <a:solidFill>
                  <a:srgbClr val="FFFFFF"/>
                </a:solidFill>
                <a:latin typeface="PT Serif"/>
                <a:ea typeface="PT Serif"/>
                <a:cs typeface="PT Serif"/>
                <a:sym typeface="PT Serif"/>
              </a:rPr>
              <a:t>Elevating </a:t>
            </a:r>
            <a:r>
              <a:rPr lang="en-US" sz="2600">
                <a:solidFill>
                  <a:srgbClr val="FFFFFF"/>
                </a:solidFill>
                <a:latin typeface="PT Serif"/>
                <a:ea typeface="PT Serif"/>
                <a:cs typeface="PT Serif"/>
                <a:sym typeface="PT Serif"/>
              </a:rPr>
              <a:t>Your Digital Presence: A Tailored Approach to Website Design and Development</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68938"/>
            <a:ext cx="18288000" cy="5010785"/>
          </a:xfrm>
          <a:prstGeom prst="rect">
            <a:avLst/>
          </a:prstGeom>
        </p:spPr>
        <p:txBody>
          <a:bodyPr anchor="t" rtlCol="false" tIns="0" lIns="0" bIns="0" rIns="0">
            <a:spAutoFit/>
          </a:bodyPr>
          <a:lstStyle/>
          <a:p>
            <a:pPr algn="ctr">
              <a:lnSpc>
                <a:spcPts val="3640"/>
              </a:lnSpc>
            </a:pPr>
          </a:p>
          <a:p>
            <a:pPr algn="ctr">
              <a:lnSpc>
                <a:spcPts val="3640"/>
              </a:lnSpc>
            </a:pPr>
            <a:r>
              <a:rPr lang="en-US" sz="2600">
                <a:solidFill>
                  <a:srgbClr val="FFFFFF"/>
                </a:solidFill>
                <a:latin typeface="PT Serif"/>
                <a:ea typeface="PT Serif"/>
                <a:cs typeface="PT Serif"/>
                <a:sym typeface="PT Serif"/>
              </a:rPr>
              <a:t>In today's digital age, a robust online presence is essential for businesses of all sizes. A well-designed and developed website serves as a digital storefront, attracting potential customers and conveying your brand's message effectively. For example, a small restaurant can use its website to showcase its menu, customer reviews, and location, while a large corporation can use its website to provide detailed information about its products and services, as well as to facilitate online sales and customer support. This article delves into the key aspects of website design and development companies, helping you make informed decisions when selecting the right partner for your project.</a:t>
            </a:r>
          </a:p>
          <a:p>
            <a:pPr algn="ctr">
              <a:lnSpc>
                <a:spcPts val="3640"/>
              </a:lnSpc>
            </a:pPr>
            <a:r>
              <a:rPr lang="en-US" sz="2600">
                <a:solidFill>
                  <a:srgbClr val="FFFFFF"/>
                </a:solidFill>
                <a:latin typeface="PT Serif"/>
                <a:ea typeface="PT Serif"/>
                <a:cs typeface="PT Serif"/>
                <a:sym typeface="PT Serif"/>
              </a:rPr>
              <a:t>Understanding the Fundamentals</a:t>
            </a:r>
          </a:p>
          <a:p>
            <a:pPr algn="ctr">
              <a:lnSpc>
                <a:spcPts val="3640"/>
              </a:lnSpc>
              <a:spcBef>
                <a:spcPct val="0"/>
              </a:spcBef>
            </a:pPr>
            <a:r>
              <a:rPr lang="en-US" sz="2600">
                <a:solidFill>
                  <a:srgbClr val="FFFFFF"/>
                </a:solidFill>
                <a:latin typeface="PT Serif"/>
                <a:ea typeface="PT Serif"/>
                <a:cs typeface="PT Serif"/>
                <a:sym typeface="PT Serif"/>
              </a:rPr>
              <a:t>Website design and development is a collaborative process that involves the creation and maintenance of websites. It encompasses both the visual and technical aspects of web development. Design focuses on the aesthetics of a website, including its layout, color scheme, and typography. </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40036"/>
            <a:ext cx="18288000" cy="5925185"/>
          </a:xfrm>
          <a:prstGeom prst="rect">
            <a:avLst/>
          </a:prstGeom>
        </p:spPr>
        <p:txBody>
          <a:bodyPr anchor="t" rtlCol="false" tIns="0" lIns="0" bIns="0" rIns="0">
            <a:spAutoFit/>
          </a:bodyPr>
          <a:lstStyle/>
          <a:p>
            <a:pPr algn="ctr">
              <a:lnSpc>
                <a:spcPts val="3640"/>
              </a:lnSpc>
            </a:pPr>
            <a:r>
              <a:rPr lang="en-US" sz="2600">
                <a:solidFill>
                  <a:srgbClr val="FFFFFF"/>
                </a:solidFill>
                <a:latin typeface="PT Serif"/>
                <a:ea typeface="PT Serif"/>
                <a:cs typeface="PT Serif"/>
                <a:sym typeface="PT Serif"/>
              </a:rPr>
              <a:t>Development focuses on the functionality of a website, including its coding and programming.</a:t>
            </a:r>
          </a:p>
          <a:p>
            <a:pPr algn="ctr">
              <a:lnSpc>
                <a:spcPts val="3640"/>
              </a:lnSpc>
            </a:pPr>
            <a:r>
              <a:rPr lang="en-US" sz="2600">
                <a:solidFill>
                  <a:srgbClr val="FFFFFF"/>
                </a:solidFill>
                <a:latin typeface="PT Serif"/>
                <a:ea typeface="PT Serif"/>
                <a:cs typeface="PT Serif"/>
                <a:sym typeface="PT Serif"/>
              </a:rPr>
              <a:t>Key Services:</a:t>
            </a:r>
          </a:p>
          <a:p>
            <a:pPr algn="ctr">
              <a:lnSpc>
                <a:spcPts val="3640"/>
              </a:lnSpc>
            </a:pPr>
            <a:r>
              <a:rPr lang="en-US" sz="2600">
                <a:solidFill>
                  <a:srgbClr val="FFFFFF"/>
                </a:solidFill>
                <a:latin typeface="PT Serif"/>
                <a:ea typeface="PT Serif"/>
                <a:cs typeface="PT Serif"/>
                <a:sym typeface="PT Serif"/>
              </a:rPr>
              <a:t>Website design and development companies offer a wide range of services to help businesses establish and maintain a strong online presence. Here are their key services: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Website Design:</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UI/UX Design: Creating visually appealing and user-friendly interfaces that are easy to navigate.</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Responsive Design: Ensuring that your website looks and functions seamlessly across all devices, from desktops to smartphones.</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Branding and Identity Design: Developing a strong brand identity that sets your business apart from the competition.</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Website Development:</a:t>
            </a:r>
          </a:p>
          <a:p>
            <a:pPr algn="ctr" marL="1122681" indent="-374227" lvl="2">
              <a:lnSpc>
                <a:spcPts val="3640"/>
              </a:lnSpc>
              <a:spcBef>
                <a:spcPct val="0"/>
              </a:spcBef>
              <a:buFont typeface="Arial"/>
              <a:buChar char="⚬"/>
            </a:pPr>
            <a:r>
              <a:rPr lang="en-US" sz="2600">
                <a:solidFill>
                  <a:srgbClr val="FFFFFF"/>
                </a:solidFill>
                <a:latin typeface="PT Serif"/>
                <a:ea typeface="PT Serif"/>
                <a:cs typeface="PT Serif"/>
                <a:sym typeface="PT Serif"/>
              </a:rPr>
              <a:t>Front-End Development: Building the visible part of your website using HTML, CSS, and JavaScript to create an engaging user experience.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90470"/>
            <a:ext cx="18288000" cy="5467985"/>
          </a:xfrm>
          <a:prstGeom prst="rect">
            <a:avLst/>
          </a:prstGeom>
        </p:spPr>
        <p:txBody>
          <a:bodyPr anchor="t" rtlCol="false" tIns="0" lIns="0" bIns="0" rIns="0">
            <a:spAutoFit/>
          </a:bodyPr>
          <a:lstStyle/>
          <a:p>
            <a:pPr algn="ctr" marL="1122681" indent="-374227" lvl="2">
              <a:lnSpc>
                <a:spcPts val="3640"/>
              </a:lnSpc>
              <a:buFont typeface="Arial"/>
              <a:buChar char="⚬"/>
            </a:pP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Back-End Development: Developing the server-side logic and database interactions that power your website, using languages like PHP, Python, or Ruby on Rails.</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E-commerce Development: Creating online stores with features like product catalogs, shopping carts, and secure payment gateways.</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Content Management Systems (CMS): Implementing platforms like WordPress or Drupal to make it easy for you to manage your website content.</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Digital Marketing Services:</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SEO: Optimizing your website to rank higher in search results.</a:t>
            </a: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Pay-Per-Click (PPC) Advertising: Running targeted online advertising campaigns to reach your ideal customers.</a:t>
            </a:r>
          </a:p>
          <a:p>
            <a:pPr algn="ctr" marL="1122681" indent="-374227" lvl="2">
              <a:lnSpc>
                <a:spcPts val="3640"/>
              </a:lnSpc>
              <a:spcBef>
                <a:spcPct val="0"/>
              </a:spcBef>
              <a:buFont typeface="Arial"/>
              <a:buChar char="⚬"/>
            </a:pPr>
            <a:r>
              <a:rPr lang="en-US" sz="2600">
                <a:solidFill>
                  <a:srgbClr val="FFFFFF"/>
                </a:solidFill>
                <a:latin typeface="PT Serif"/>
                <a:ea typeface="PT Serif"/>
                <a:cs typeface="PT Serif"/>
                <a:sym typeface="PT Serif"/>
              </a:rPr>
              <a:t>Social Media Marketing: Leveraging social media platforms to connect with your audience and build brand awareness.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60701"/>
            <a:ext cx="18288000" cy="5467985"/>
          </a:xfrm>
          <a:prstGeom prst="rect">
            <a:avLst/>
          </a:prstGeom>
        </p:spPr>
        <p:txBody>
          <a:bodyPr anchor="t" rtlCol="false" tIns="0" lIns="0" bIns="0" rIns="0">
            <a:spAutoFit/>
          </a:bodyPr>
          <a:lstStyle/>
          <a:p>
            <a:pPr algn="ctr" marL="1122681" indent="-374227" lvl="2">
              <a:lnSpc>
                <a:spcPts val="3640"/>
              </a:lnSpc>
              <a:buFont typeface="Arial"/>
              <a:buChar char="⚬"/>
            </a:pPr>
          </a:p>
          <a:p>
            <a:pPr algn="ctr" marL="1122681" indent="-374227" lvl="2">
              <a:lnSpc>
                <a:spcPts val="3640"/>
              </a:lnSpc>
              <a:buFont typeface="Arial"/>
              <a:buChar char="⚬"/>
            </a:pPr>
            <a:r>
              <a:rPr lang="en-US" sz="2600">
                <a:solidFill>
                  <a:srgbClr val="FFFFFF"/>
                </a:solidFill>
                <a:latin typeface="PT Serif"/>
                <a:ea typeface="PT Serif"/>
                <a:cs typeface="PT Serif"/>
                <a:sym typeface="PT Serif"/>
              </a:rPr>
              <a:t>Email Marketing: Creating and sending email campaigns to nurture leads and drive conversions.</a:t>
            </a:r>
          </a:p>
          <a:p>
            <a:pPr algn="ctr">
              <a:lnSpc>
                <a:spcPts val="3640"/>
              </a:lnSpc>
            </a:pPr>
            <a:r>
              <a:rPr lang="en-US" sz="2600">
                <a:solidFill>
                  <a:srgbClr val="FFFFFF"/>
                </a:solidFill>
                <a:latin typeface="PT Serif"/>
                <a:ea typeface="PT Serif"/>
                <a:cs typeface="PT Serif"/>
                <a:sym typeface="PT Serif"/>
              </a:rPr>
              <a:t>Choosing the right website design and development company depends on several factors, including their portfolio, expertise, communication skills, pricing, client reviews, and company culture.</a:t>
            </a:r>
          </a:p>
          <a:p>
            <a:pPr algn="ctr">
              <a:lnSpc>
                <a:spcPts val="3640"/>
              </a:lnSpc>
            </a:pPr>
            <a:r>
              <a:rPr lang="en-US" sz="2600">
                <a:solidFill>
                  <a:srgbClr val="FFFFFF"/>
                </a:solidFill>
                <a:latin typeface="PT Serif"/>
                <a:ea typeface="PT Serif"/>
                <a:cs typeface="PT Serif"/>
                <a:sym typeface="PT Serif"/>
              </a:rPr>
              <a:t>When selecting a website design and development company, consider the following factors: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Portfolio: Review their past projects to assess their design and development capabilities.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Expertise: Ensure they have experience in your industry or niche.</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Communication: Effective communication is key for a successful project.</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Pricing: Obtain detailed quotes and compare them with different companies.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Client Reviews and Testimonials: Read feedback from previous clients.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Awards and Recognitions: Check if the company has received any industry awards or recognitions. This can show their quality of work.</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22696"/>
            <a:ext cx="18288000" cy="59251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References: Ask the company for a list of references from previous clients. </a:t>
            </a:r>
            <a:r>
              <a:rPr lang="en-US" sz="2600">
                <a:solidFill>
                  <a:srgbClr val="FFFFFF"/>
                </a:solidFill>
                <a:latin typeface="PT Serif"/>
                <a:ea typeface="PT Serif"/>
                <a:cs typeface="PT Serif"/>
                <a:sym typeface="PT Serif"/>
              </a:rPr>
              <a:t>You can contact these clients to get their firsthand experience of working with the company.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Company Culture: A good company culture can lead to better work. Look for a company that values creativity, innovation, and customer satisfaction.</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Project Management: Ensure the company has a dedicated project manager.</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Support and Maintenance: A good website design and development company will provide ongoing support and maintenance services. This includes fixing bugs, updating the website, and providing technical support.</a:t>
            </a:r>
          </a:p>
          <a:p>
            <a:pPr algn="ctr">
              <a:lnSpc>
                <a:spcPts val="3640"/>
              </a:lnSpc>
              <a:spcBef>
                <a:spcPct val="0"/>
              </a:spcBef>
            </a:pPr>
            <a:r>
              <a:rPr lang="en-US" sz="2600">
                <a:solidFill>
                  <a:srgbClr val="FFFFFF"/>
                </a:solidFill>
                <a:latin typeface="PT Serif"/>
                <a:ea typeface="PT Serif"/>
                <a:cs typeface="PT Serif"/>
                <a:sym typeface="PT Serif"/>
              </a:rPr>
              <a:t>Conclusion</a:t>
            </a:r>
          </a:p>
          <a:p>
            <a:pPr algn="ctr">
              <a:lnSpc>
                <a:spcPts val="3640"/>
              </a:lnSpc>
              <a:spcBef>
                <a:spcPct val="0"/>
              </a:spcBef>
            </a:pPr>
            <a:r>
              <a:rPr lang="en-US" sz="2600">
                <a:solidFill>
                  <a:srgbClr val="FFFFFF"/>
                </a:solidFill>
                <a:latin typeface="PT Serif"/>
                <a:ea typeface="PT Serif"/>
                <a:cs typeface="PT Serif"/>
                <a:sym typeface="PT Serif"/>
              </a:rPr>
              <a:t>A well-designed and developed website is an essential tool for businesses in today's competitive landscape. By partnering with a reputable website design and development company, you can create a digital presence that captivates your audience, drives traffic, and ultimately generates leads and sales.</a:t>
            </a:r>
          </a:p>
          <a:p>
            <a:pPr algn="ctr">
              <a:lnSpc>
                <a:spcPts val="364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57377"/>
            <a:ext cx="18288000" cy="5467985"/>
          </a:xfrm>
          <a:prstGeom prst="rect">
            <a:avLst/>
          </a:prstGeom>
        </p:spPr>
        <p:txBody>
          <a:bodyPr anchor="t" rtlCol="false" tIns="0" lIns="0" bIns="0" rIns="0">
            <a:spAutoFit/>
          </a:bodyPr>
          <a:lstStyle/>
          <a:p>
            <a:pPr algn="ctr">
              <a:lnSpc>
                <a:spcPts val="3640"/>
              </a:lnSpc>
            </a:pPr>
          </a:p>
          <a:p>
            <a:pPr algn="ctr">
              <a:lnSpc>
                <a:spcPts val="3640"/>
              </a:lnSpc>
            </a:pPr>
            <a:r>
              <a:rPr lang="en-US" sz="2600">
                <a:solidFill>
                  <a:srgbClr val="FFFFFF"/>
                </a:solidFill>
                <a:latin typeface="PT Serif"/>
                <a:ea typeface="PT Serif"/>
                <a:cs typeface="PT Serif"/>
                <a:sym typeface="PT Serif"/>
              </a:rPr>
              <a:t>In addition to the factors mentioned above, here are some additional tips for choosing the right website design and development company: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Do your research: Take the time to research different companies and compare their services, pricing, and p</a:t>
            </a:r>
            <a:r>
              <a:rPr lang="en-US" sz="2600">
                <a:solidFill>
                  <a:srgbClr val="FFFFFF"/>
                </a:solidFill>
                <a:latin typeface="PT Serif"/>
                <a:ea typeface="PT Serif"/>
                <a:cs typeface="PT Serif"/>
                <a:sym typeface="PT Serif"/>
              </a:rPr>
              <a:t>ortfolio.</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Ask questions: Don't be afraid to ask questions about the company's experience, process, and team.</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Get quotes: Get quotes from multiple companies so you can compare prices and services.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Read reviews: Read reviews from previous clients to get an idea of the company's reputation.</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Meet the team: Meet with the team to see if you feel comfortable working with them.</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Get everything in writing: Make sure to get everything in writing, including the scope of work, timeline, and pricing.</a:t>
            </a:r>
          </a:p>
          <a:p>
            <a:pPr algn="ctr">
              <a:lnSpc>
                <a:spcPts val="3640"/>
              </a:lnSpc>
              <a:spcBef>
                <a:spcPct val="0"/>
              </a:spcBef>
            </a:pPr>
            <a:r>
              <a:rPr lang="en-US" sz="2600">
                <a:solidFill>
                  <a:srgbClr val="FFFFFF"/>
                </a:solidFill>
                <a:latin typeface="PT Serif"/>
                <a:ea typeface="PT Serif"/>
                <a:cs typeface="PT Serif"/>
                <a:sym typeface="PT Serif"/>
              </a:rPr>
              <a:t>By following these tips, you can find the right website design and development company to help you create a successful online presence.</a:t>
            </a:r>
          </a:p>
          <a:p>
            <a:pPr algn="ctr">
              <a:lnSpc>
                <a:spcPts val="364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1565" t="0" r="-61565" b="0"/>
              </a:stretch>
            </a:blipFill>
          </p:spPr>
        </p:sp>
      </p:grpSp>
      <p:sp>
        <p:nvSpPr>
          <p:cNvPr name="TextBox 10" id="10"/>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74275" y="343786"/>
            <a:ext cx="13629927" cy="6527784"/>
          </a:xfrm>
          <a:custGeom>
            <a:avLst/>
            <a:gdLst/>
            <a:ahLst/>
            <a:cxnLst/>
            <a:rect r="r" b="b" t="t" l="l"/>
            <a:pathLst>
              <a:path h="6527784" w="13629927">
                <a:moveTo>
                  <a:pt x="0" y="0"/>
                </a:moveTo>
                <a:lnTo>
                  <a:pt x="13629927" y="0"/>
                </a:lnTo>
                <a:lnTo>
                  <a:pt x="13629927" y="6527784"/>
                </a:lnTo>
                <a:lnTo>
                  <a:pt x="0" y="6527784"/>
                </a:lnTo>
                <a:lnTo>
                  <a:pt x="0" y="0"/>
                </a:lnTo>
                <a:close/>
              </a:path>
            </a:pathLst>
          </a:custGeom>
          <a:blipFill>
            <a:blip r:embed="rId2"/>
            <a:stretch>
              <a:fillRect l="0" t="-15070" r="0" b="-10208"/>
            </a:stretch>
          </a:blipFill>
        </p:spPr>
      </p:sp>
      <p:sp>
        <p:nvSpPr>
          <p:cNvPr name="TextBox 3" id="3"/>
          <p:cNvSpPr txBox="true"/>
          <p:nvPr/>
        </p:nvSpPr>
        <p:spPr>
          <a:xfrm rot="0">
            <a:off x="0" y="854143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Crafting </a:t>
            </a:r>
            <a:r>
              <a:rPr lang="en-US" sz="2600">
                <a:solidFill>
                  <a:srgbClr val="FFFFFF"/>
                </a:solidFill>
                <a:latin typeface="PT Serif"/>
                <a:ea typeface="PT Serif"/>
                <a:cs typeface="PT Serif"/>
                <a:sym typeface="PT Serif"/>
              </a:rPr>
              <a:t>Your Digital Presence: A Comprehensive Guide to Website Design and Development Companies</a:t>
            </a:r>
          </a:p>
          <a:p>
            <a:pPr algn="ctr">
              <a:lnSpc>
                <a:spcPts val="4160"/>
              </a:lnSpc>
              <a:spcBef>
                <a:spcPct val="0"/>
              </a:spcBef>
            </a:pPr>
            <a:r>
              <a:rPr lang="en-US" sz="2600">
                <a:solidFill>
                  <a:srgbClr val="FFFFFF"/>
                </a:solidFill>
                <a:latin typeface="PT Serif"/>
                <a:ea typeface="PT Serif"/>
                <a:cs typeface="PT Serif"/>
                <a:sym typeface="PT Serif"/>
              </a:rPr>
              <a:t>In today's digital age, a website is essential for businesses of all sizes.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9491" y="288201"/>
            <a:ext cx="13538122" cy="6510746"/>
          </a:xfrm>
          <a:custGeom>
            <a:avLst/>
            <a:gdLst/>
            <a:ahLst/>
            <a:cxnLst/>
            <a:rect r="r" b="b" t="t" l="l"/>
            <a:pathLst>
              <a:path h="6510746" w="13538122">
                <a:moveTo>
                  <a:pt x="0" y="0"/>
                </a:moveTo>
                <a:lnTo>
                  <a:pt x="13538122" y="0"/>
                </a:lnTo>
                <a:lnTo>
                  <a:pt x="13538122" y="6510746"/>
                </a:lnTo>
                <a:lnTo>
                  <a:pt x="0" y="6510746"/>
                </a:lnTo>
                <a:lnTo>
                  <a:pt x="0" y="0"/>
                </a:lnTo>
                <a:close/>
              </a:path>
            </a:pathLst>
          </a:custGeom>
          <a:blipFill>
            <a:blip r:embed="rId2"/>
            <a:stretch>
              <a:fillRect l="0" t="-4799" r="0" b="-4392"/>
            </a:stretch>
          </a:blipFill>
        </p:spPr>
      </p:sp>
      <p:sp>
        <p:nvSpPr>
          <p:cNvPr name="TextBox 3" id="3"/>
          <p:cNvSpPr txBox="true"/>
          <p:nvPr/>
        </p:nvSpPr>
        <p:spPr>
          <a:xfrm rot="0">
            <a:off x="0" y="854143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Whether you're a budding entrepreneur or a seasoned corporation, a professional website can be the key to unlocking your online potential.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71771" y="360853"/>
            <a:ext cx="13627118" cy="6656338"/>
          </a:xfrm>
          <a:custGeom>
            <a:avLst/>
            <a:gdLst/>
            <a:ahLst/>
            <a:cxnLst/>
            <a:rect r="r" b="b" t="t" l="l"/>
            <a:pathLst>
              <a:path h="6656338" w="13627118">
                <a:moveTo>
                  <a:pt x="0" y="0"/>
                </a:moveTo>
                <a:lnTo>
                  <a:pt x="13627118" y="0"/>
                </a:lnTo>
                <a:lnTo>
                  <a:pt x="13627118" y="6656337"/>
                </a:lnTo>
                <a:lnTo>
                  <a:pt x="0" y="6656337"/>
                </a:lnTo>
                <a:lnTo>
                  <a:pt x="0" y="0"/>
                </a:lnTo>
                <a:close/>
              </a:path>
            </a:pathLst>
          </a:custGeom>
          <a:blipFill>
            <a:blip r:embed="rId2"/>
            <a:stretch>
              <a:fillRect l="0" t="-41033" r="0" b="-20373"/>
            </a:stretch>
          </a:blipFill>
        </p:spPr>
      </p:sp>
      <p:sp>
        <p:nvSpPr>
          <p:cNvPr name="TextBox 3" id="3"/>
          <p:cNvSpPr txBox="true"/>
          <p:nvPr/>
        </p:nvSpPr>
        <p:spPr>
          <a:xfrm rot="0">
            <a:off x="0" y="8653504"/>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Imagine a world where y</a:t>
            </a:r>
            <a:r>
              <a:rPr lang="en-US" sz="2600">
                <a:solidFill>
                  <a:srgbClr val="FFFFFF"/>
                </a:solidFill>
                <a:latin typeface="PT Serif"/>
                <a:ea typeface="PT Serif"/>
                <a:cs typeface="PT Serif"/>
                <a:sym typeface="PT Serif"/>
              </a:rPr>
              <a:t>our business is always open, accessible to customers around the clock, and capable of generating leads and sales even while you sleep.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04875" y="308419"/>
            <a:ext cx="13240245" cy="7422331"/>
          </a:xfrm>
          <a:custGeom>
            <a:avLst/>
            <a:gdLst/>
            <a:ahLst/>
            <a:cxnLst/>
            <a:rect r="r" b="b" t="t" l="l"/>
            <a:pathLst>
              <a:path h="7422331" w="13240245">
                <a:moveTo>
                  <a:pt x="0" y="0"/>
                </a:moveTo>
                <a:lnTo>
                  <a:pt x="13240245" y="0"/>
                </a:lnTo>
                <a:lnTo>
                  <a:pt x="13240245" y="7422331"/>
                </a:lnTo>
                <a:lnTo>
                  <a:pt x="0" y="7422331"/>
                </a:lnTo>
                <a:lnTo>
                  <a:pt x="0" y="0"/>
                </a:lnTo>
                <a:close/>
              </a:path>
            </a:pathLst>
          </a:custGeom>
          <a:blipFill>
            <a:blip r:embed="rId2"/>
            <a:stretch>
              <a:fillRect l="0" t="-48277" r="0" b="-30106"/>
            </a:stretch>
          </a:blipFill>
        </p:spPr>
      </p:sp>
      <p:sp>
        <p:nvSpPr>
          <p:cNvPr name="TextBox 3" id="3"/>
          <p:cNvSpPr txBox="true"/>
          <p:nvPr/>
        </p:nvSpPr>
        <p:spPr>
          <a:xfrm rot="0">
            <a:off x="0" y="870521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This is the power of a website, and website design and development companies are the architects who can bring this vision to life.</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33424"/>
            <a:ext cx="18288000" cy="5201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Here are some specific examples of how a website can benefit y</a:t>
            </a:r>
            <a:r>
              <a:rPr lang="en-US" sz="2600">
                <a:solidFill>
                  <a:srgbClr val="FFFFFF"/>
                </a:solidFill>
                <a:latin typeface="PT Serif"/>
                <a:ea typeface="PT Serif"/>
                <a:cs typeface="PT Serif"/>
                <a:sym typeface="PT Serif"/>
              </a:rPr>
              <a:t>our business: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Increased brand awareness: A website is a great way to increase brand awareness and reach new customers.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Improved customer engagement: A website can help you engage with your customers and build relationships.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Increased sales: A website can help you generate leads and sales.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Enhanced customer service: A website can help you provide better customer service.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Improved SEO: A website can help you improve your search engine ranking, so that more people can find your business online.</a:t>
            </a:r>
          </a:p>
          <a:p>
            <a:pPr algn="ctr">
              <a:lnSpc>
                <a:spcPts val="4160"/>
              </a:lnSpc>
              <a:spcBef>
                <a:spcPct val="0"/>
              </a:spcBef>
            </a:pPr>
            <a:r>
              <a:rPr lang="en-US" sz="2600">
                <a:solidFill>
                  <a:srgbClr val="FFFFFF"/>
                </a:solidFill>
                <a:latin typeface="PT Serif"/>
                <a:ea typeface="PT Serif"/>
                <a:cs typeface="PT Serif"/>
                <a:sym typeface="PT Serif"/>
              </a:rPr>
              <a:t>No matter what your business goals are, a website can help you achieve them.</a:t>
            </a:r>
          </a:p>
          <a:p>
            <a:pPr algn="ctr">
              <a:lnSpc>
                <a:spcPts val="4160"/>
              </a:lnSpc>
              <a:spcBef>
                <a:spcPct val="0"/>
              </a:spcBef>
            </a:pPr>
            <a:r>
              <a:rPr lang="en-US" sz="2600">
                <a:solidFill>
                  <a:srgbClr val="FFFFFF"/>
                </a:solidFill>
                <a:latin typeface="PT Serif"/>
                <a:ea typeface="PT Serif"/>
                <a:cs typeface="PT Serif"/>
                <a:sym typeface="PT Serif"/>
              </a:rPr>
              <a:t>What is a Website Design and Development Company?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52426"/>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A website design and development company is a specialized team of professionals who create, design, and maintain websites. They work together to build websites that are not only visually appealing but also highly functional and user-friendly.</a:t>
            </a:r>
          </a:p>
          <a:p>
            <a:pPr algn="ctr">
              <a:lnSpc>
                <a:spcPts val="4160"/>
              </a:lnSpc>
            </a:pPr>
            <a:r>
              <a:rPr lang="en-US" sz="2600">
                <a:solidFill>
                  <a:srgbClr val="FFFFFF"/>
                </a:solidFill>
                <a:latin typeface="PT Serif"/>
                <a:ea typeface="PT Serif"/>
                <a:cs typeface="PT Serif"/>
                <a:sym typeface="PT Serif"/>
              </a:rPr>
              <a:t>Why Choose a Website Design and Development Company?</a:t>
            </a:r>
          </a:p>
          <a:p>
            <a:pPr algn="ctr">
              <a:lnSpc>
                <a:spcPts val="4160"/>
              </a:lnSpc>
            </a:pPr>
            <a:r>
              <a:rPr lang="en-US" sz="2600">
                <a:solidFill>
                  <a:srgbClr val="FFFFFF"/>
                </a:solidFill>
                <a:latin typeface="PT Serif"/>
                <a:ea typeface="PT Serif"/>
                <a:cs typeface="PT Serif"/>
                <a:sym typeface="PT Serif"/>
              </a:rPr>
              <a:t>Partnering with a website design and development company offers a multitude of advantages that can significantly benefit your business. Here are some compelling reasons to consider this collaboration: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Expertise and Experience: These companies possess the technical know-how and creative expertise to build websites that are not only visually appealing but also highly functional and user-friendly.</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08630"/>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Custom Solutions: They can tailor websites to y</a:t>
            </a:r>
            <a:r>
              <a:rPr lang="en-US" sz="2600">
                <a:solidFill>
                  <a:srgbClr val="FFFFFF"/>
                </a:solidFill>
                <a:latin typeface="PT Serif"/>
                <a:ea typeface="PT Serif"/>
                <a:cs typeface="PT Serif"/>
                <a:sym typeface="PT Serif"/>
              </a:rPr>
              <a:t>our specific needs, whether you require a simple brochure site or a complex e-commerce platform.</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SEO Optimization: They can optimize your website for search engines, ensuring that it ranks higher in search results and attracts more organic traffic.</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Responsive Design: They can create websites that adapt seamlessly to different screen sizes, providing an optimal user experience across devices.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Ongoing Support and Maintenance: They can offer ongoing support and maintenance services to keep your website up-to-date and secure.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Cost-Effective: Hiring a website design and development company can be more cost-effective than hiring in-house staff. They can provide a team of experts with the latest skills and tools, without the need for long-term commitments or overhead costs.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21863"/>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PT Serif"/>
                <a:ea typeface="PT Serif"/>
                <a:cs typeface="PT Serif"/>
                <a:sym typeface="PT Serif"/>
              </a:rPr>
              <a:t>Choosing a website design and development company involves considering factors like reputation, portfolio, communication, pricing, client reviews, technical expertise, project management, and customization.</a:t>
            </a:r>
          </a:p>
          <a:p>
            <a:pPr algn="ctr">
              <a:lnSpc>
                <a:spcPts val="4160"/>
              </a:lnSpc>
            </a:pPr>
            <a:r>
              <a:rPr lang="en-US" sz="2600">
                <a:solidFill>
                  <a:srgbClr val="FFFFFF"/>
                </a:solidFill>
                <a:latin typeface="PT Serif"/>
                <a:ea typeface="PT Serif"/>
                <a:cs typeface="PT Serif"/>
                <a:sym typeface="PT Serif"/>
              </a:rPr>
              <a:t>Conclusion</a:t>
            </a:r>
          </a:p>
          <a:p>
            <a:pPr algn="ctr">
              <a:lnSpc>
                <a:spcPts val="4160"/>
              </a:lnSpc>
            </a:pPr>
            <a:r>
              <a:rPr lang="en-US" sz="2600">
                <a:solidFill>
                  <a:srgbClr val="FFFFFF"/>
                </a:solidFill>
                <a:latin typeface="PT Serif"/>
                <a:ea typeface="PT Serif"/>
                <a:cs typeface="PT Serif"/>
                <a:sym typeface="PT Serif"/>
              </a:rPr>
              <a:t>By partnering with a reputable website design and development company, you can unlock the full potential of your online presence. These companies can help you create a website that is not only visually stunning but also drives traffic, generates leads, and ultimately boosts your business.</a:t>
            </a:r>
          </a:p>
          <a:p>
            <a:pPr algn="ctr">
              <a:lnSpc>
                <a:spcPts val="4160"/>
              </a:lnSpc>
            </a:pPr>
            <a:r>
              <a:rPr lang="en-US" sz="2600">
                <a:solidFill>
                  <a:srgbClr val="FFFFFF"/>
                </a:solidFill>
                <a:latin typeface="PT Serif"/>
                <a:ea typeface="PT Serif"/>
                <a:cs typeface="PT Serif"/>
                <a:sym typeface="PT Serif"/>
              </a:rPr>
              <a:t>In addition to the benefits mentioned above, here are some other reasons why you should consider hiring a website design and development company: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Save time and money: Hiring a professional can save you time and money.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DAGVa793P-k</dc:identifier>
  <dcterms:modified xsi:type="dcterms:W3CDTF">2011-08-01T06:04:30Z</dcterms:modified>
  <cp:revision>1</cp:revision>
  <dc:title>Crafting Your Digital Presence: A Comprehensive Guide to Website Design and Development Companies</dc:title>
</cp:coreProperties>
</file>