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DM Sans Bold" charset="1" panose="00000000000000000000"/>
      <p:regular r:id="rId16"/>
    </p:embeddedFont>
    <p:embeddedFont>
      <p:font typeface="League Spartan" charset="1" panose="00000800000000000000"/>
      <p:regular r:id="rId17"/>
    </p:embeddedFont>
    <p:embeddedFont>
      <p:font typeface="DM Sans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https://www.airflypolicy.com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airflypolicy.com/blog/delta-airlines-lost-and-found" TargetMode="External" Type="http://schemas.openxmlformats.org/officeDocument/2006/relationships/hyperlink"/><Relationship Id="rId3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airflypolicy.stck.me/post/2102570/What-Do-I-Do-If-I-Left-Something-on-a-Delta-Flight" TargetMode="External" Type="http://schemas.openxmlformats.org/officeDocument/2006/relationships/hyperlink"/><Relationship Id="rId3" Target="../media/image2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airflypolicy.com/baggage-policy" TargetMode="External" Type="http://schemas.openxmlformats.org/officeDocument/2006/relationships/hyperlink"/><Relationship Id="rId3" Target="../media/image2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66" r="0" b="-666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71765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71450" cy="10287000"/>
            <a:chOff x="0" y="0"/>
            <a:chExt cx="2286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86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28600">
                  <a:moveTo>
                    <a:pt x="0" y="0"/>
                  </a:moveTo>
                  <a:lnTo>
                    <a:pt x="228600" y="0"/>
                  </a:lnTo>
                  <a:lnTo>
                    <a:pt x="2286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6B57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286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66800" y="1143000"/>
            <a:ext cx="5905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83B8FF"/>
                </a:solidFill>
                <a:latin typeface="DM Sans Bold"/>
                <a:ea typeface="DM Sans Bold"/>
                <a:cs typeface="DM Sans Bold"/>
                <a:sym typeface="DM Sans Bold"/>
              </a:rPr>
              <a:t>TRAVEL RECOVERY GUIDE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6800" y="2209800"/>
            <a:ext cx="11239500" cy="1970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44"/>
              </a:lnSpc>
            </a:pPr>
            <a:r>
              <a:rPr lang="en-US" sz="78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to contact</a:t>
            </a:r>
          </a:p>
          <a:p>
            <a:pPr algn="l">
              <a:lnSpc>
                <a:spcPts val="7644"/>
              </a:lnSpc>
            </a:pPr>
            <a:r>
              <a:rPr lang="en-US" sz="78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Delta lost and found?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6800" y="5019675"/>
            <a:ext cx="8096250" cy="374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8"/>
              </a:lnSpc>
            </a:pPr>
            <a:r>
              <a:rPr lang="en-US" sz="2325">
                <a:solidFill>
                  <a:srgbClr val="D9E8F7"/>
                </a:solidFill>
                <a:latin typeface="DM Sans"/>
                <a:ea typeface="DM Sans"/>
                <a:cs typeface="DM Sans"/>
                <a:sym typeface="DM Sans"/>
              </a:rPr>
              <a:t>Your guide to retrieving lost baggage and items effortlessly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66800" y="7086600"/>
            <a:ext cx="6381750" cy="819150"/>
            <a:chOff x="0" y="0"/>
            <a:chExt cx="8509000" cy="109220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8509000" cy="1092200"/>
              <a:chOff x="0" y="0"/>
              <a:chExt cx="8509000" cy="10922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509000" cy="1092200"/>
              </a:xfrm>
              <a:custGeom>
                <a:avLst/>
                <a:gdLst/>
                <a:ahLst/>
                <a:cxnLst/>
                <a:rect r="r" b="b" t="t" l="l"/>
                <a:pathLst>
                  <a:path h="1092200" w="8509000">
                    <a:moveTo>
                      <a:pt x="0" y="0"/>
                    </a:moveTo>
                    <a:lnTo>
                      <a:pt x="8509000" y="0"/>
                    </a:lnTo>
                    <a:lnTo>
                      <a:pt x="8509000" y="1092200"/>
                    </a:lnTo>
                    <a:lnTo>
                      <a:pt x="0" y="1092200"/>
                    </a:lnTo>
                    <a:close/>
                  </a:path>
                </a:pathLst>
              </a:custGeom>
              <a:solidFill>
                <a:srgbClr val="FF6B57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509000" cy="11303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81000" y="292100"/>
              <a:ext cx="7620000" cy="439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35"/>
                </a:lnSpc>
              </a:pPr>
              <a:r>
                <a:rPr lang="en-US" sz="2025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CALL US NOW  •  +1-888-212-0809</a:t>
              </a:r>
            </a:p>
          </p:txBody>
        </p:sp>
      </p:grpSp>
      <p:sp>
        <p:nvSpPr>
          <p:cNvPr name="AutoShape 17" id="17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294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A9C5E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01 / 10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228600" cy="10287000"/>
            <a:chOff x="0" y="0"/>
            <a:chExt cx="304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8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6B57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8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294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-49128"/>
            <a:ext cx="2090180" cy="839703"/>
          </a:xfrm>
          <a:custGeom>
            <a:avLst/>
            <a:gdLst/>
            <a:ahLst/>
            <a:cxnLst/>
            <a:rect r="r" b="b" t="t" l="l"/>
            <a:pathLst>
              <a:path h="839703" w="2090180">
                <a:moveTo>
                  <a:pt x="0" y="0"/>
                </a:moveTo>
                <a:lnTo>
                  <a:pt x="2090180" y="0"/>
                </a:lnTo>
                <a:lnTo>
                  <a:pt x="2090180" y="839703"/>
                </a:lnTo>
                <a:lnTo>
                  <a:pt x="0" y="839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34" t="-155305" r="-29375" b="-154689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66800" y="1038225"/>
            <a:ext cx="5905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83B8FF"/>
                </a:solidFill>
                <a:latin typeface="DM Sans Bold"/>
                <a:ea typeface="DM Sans Bold"/>
                <a:cs typeface="DM Sans Bold"/>
                <a:sym typeface="DM Sans Bold"/>
              </a:rPr>
              <a:t>NEED FOLLOW-UP HELP?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1581150"/>
            <a:ext cx="10477500" cy="1226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Contact details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6800" y="4133850"/>
            <a:ext cx="2286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FF6B57"/>
                </a:solidFill>
                <a:latin typeface="DM Sans Bold"/>
                <a:ea typeface="DM Sans Bold"/>
                <a:cs typeface="DM Sans Bold"/>
                <a:sym typeface="DM Sans Bold"/>
              </a:rPr>
              <a:t>WEBSITE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6800" y="4505325"/>
            <a:ext cx="7239000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b="true" sz="2775" u="sng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  <a:hlinkClick r:id="rId3" tooltip="https://www.airflypolicy.com"/>
              </a:rPr>
              <a:t>airflypolicy.com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6800" y="5657850"/>
            <a:ext cx="2286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FF6B57"/>
                </a:solidFill>
                <a:latin typeface="DM Sans Bold"/>
                <a:ea typeface="DM Sans Bold"/>
                <a:cs typeface="DM Sans Bold"/>
                <a:sym typeface="DM Sans Bold"/>
              </a:rPr>
              <a:t>EMAIL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6800" y="6029325"/>
            <a:ext cx="7239000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5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info@airflypolicy.com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77500" y="4133850"/>
            <a:ext cx="2286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FF6B57"/>
                </a:solidFill>
                <a:latin typeface="DM Sans Bold"/>
                <a:ea typeface="DM Sans Bold"/>
                <a:cs typeface="DM Sans Bold"/>
                <a:sym typeface="DM Sans Bold"/>
              </a:rPr>
              <a:t>PHONE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77500" y="4486275"/>
            <a:ext cx="6477000" cy="653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+1-888-212-0809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477500" y="5876925"/>
            <a:ext cx="6191250" cy="558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10"/>
              </a:lnSpc>
            </a:pPr>
            <a:r>
              <a:rPr lang="en-US" sz="1650">
                <a:solidFill>
                  <a:srgbClr val="A9C5E8"/>
                </a:solidFill>
                <a:latin typeface="DM Sans"/>
                <a:ea typeface="DM Sans"/>
                <a:cs typeface="DM Sans"/>
                <a:sym typeface="DM Sans"/>
              </a:rPr>
              <a:t>Independent travel support. For official reports and current policies, verify details through Delta’s official channels.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A9C5E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10 / 10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62000"/>
            <a:ext cx="3810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START HERE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314450"/>
            <a:ext cx="11906250" cy="697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2"/>
              </a:lnSpc>
            </a:pPr>
            <a:r>
              <a:rPr lang="en-US" sz="510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calm plan for a stressful moment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562225"/>
            <a:ext cx="10668000" cy="830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1"/>
              </a:lnSpc>
            </a:pPr>
            <a:r>
              <a:rPr lang="en-US" sz="240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Knowing how to contact </a:t>
            </a:r>
            <a:r>
              <a:rPr lang="en-US" sz="2400" u="sng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  <a:hlinkClick r:id="rId2" tooltip="https://www.airflypolicy.com/blog/delta-airlines-lost-and-found"/>
              </a:rPr>
              <a:t>Delta lost and found quickly</a:t>
            </a:r>
            <a:r>
              <a:rPr lang="en-US" sz="240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 can turn uncertainty into a clear next step.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66800" y="4476750"/>
            <a:ext cx="4953000" cy="3143250"/>
            <a:chOff x="0" y="0"/>
            <a:chExt cx="6604000" cy="41910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604000" cy="4191000"/>
              <a:chOff x="0" y="0"/>
              <a:chExt cx="6604000" cy="4191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6040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6040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Identify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Note where and when the item was last seen.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667500" y="4476750"/>
            <a:ext cx="4953000" cy="3143250"/>
            <a:chOff x="0" y="0"/>
            <a:chExt cx="6604000" cy="419100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6604000" cy="4191000"/>
              <a:chOff x="0" y="0"/>
              <a:chExt cx="6604000" cy="4191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6040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66040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02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Report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Choose the right phone or online reporting channel.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268200" y="4476750"/>
            <a:ext cx="4953000" cy="3143250"/>
            <a:chOff x="0" y="0"/>
            <a:chExt cx="6604000" cy="4191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6604000" cy="4191000"/>
              <a:chOff x="0" y="0"/>
              <a:chExt cx="6604000" cy="4191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604000" cy="4191000"/>
              </a:xfrm>
              <a:custGeom>
                <a:avLst/>
                <a:gdLst/>
                <a:ahLst/>
                <a:cxnLst/>
                <a:rect r="r" b="b" t="t" l="l"/>
                <a:pathLst>
                  <a:path h="4191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4191000"/>
                    </a:lnTo>
                    <a:lnTo>
                      <a:pt x="0" y="4191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6604000" cy="4229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Follow up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Keep your report details and check status updates.</a:t>
              </a:r>
            </a:p>
          </p:txBody>
        </p:sp>
      </p:grpSp>
      <p:sp>
        <p:nvSpPr>
          <p:cNvPr name="AutoShape 26" id="26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CDD8E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7" id="27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5D6C7E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02 / 10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191250" cy="10287000"/>
            <a:chOff x="0" y="0"/>
            <a:chExt cx="8255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55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255000">
                  <a:moveTo>
                    <a:pt x="0" y="0"/>
                  </a:moveTo>
                  <a:lnTo>
                    <a:pt x="8255000" y="0"/>
                  </a:lnTo>
                  <a:lnTo>
                    <a:pt x="8255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467D9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255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23900" y="914400"/>
            <a:ext cx="4572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PHONE SUPPORT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23900" y="1990725"/>
            <a:ext cx="4762500" cy="2339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6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FIRST</a:t>
            </a:r>
          </a:p>
          <a:p>
            <a:pPr algn="l">
              <a:lnSpc>
                <a:spcPts val="6072"/>
              </a:lnSpc>
            </a:pPr>
            <a:r>
              <a:rPr lang="en-US" sz="6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POINT OF</a:t>
            </a:r>
          </a:p>
          <a:p>
            <a:pPr algn="l">
              <a:lnSpc>
                <a:spcPts val="6072"/>
              </a:lnSpc>
            </a:pPr>
            <a:r>
              <a:rPr lang="en-US" sz="6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CONTACT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39000" y="1114425"/>
            <a:ext cx="9525000" cy="549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31"/>
              </a:lnSpc>
            </a:pPr>
            <a:r>
              <a:rPr lang="en-US" sz="405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Delta lost and found phone number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39000" y="2809875"/>
            <a:ext cx="8858250" cy="114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Calling can provide immediate answers, status updates, and guidance on filing a report. Keep the number accessible while traveling—especially for baggage or time-sensitive inquiries.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239000" y="5753100"/>
            <a:ext cx="3048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BE READY WITH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39000" y="6210300"/>
            <a:ext cx="8572500" cy="687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4"/>
              </a:lnSpc>
            </a:pPr>
            <a:r>
              <a:rPr lang="en-US" sz="202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Flight details  •  Item description</a:t>
            </a:r>
          </a:p>
          <a:p>
            <a:pPr algn="l">
              <a:lnSpc>
                <a:spcPts val="2794"/>
              </a:lnSpc>
            </a:pPr>
            <a:r>
              <a:rPr lang="en-US" sz="202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Last known location  •  Contact information</a:t>
            </a:r>
          </a:p>
        </p:txBody>
      </p:sp>
      <p:sp>
        <p:nvSpPr>
          <p:cNvPr name="AutoShape 11" id="11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CDD8E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5D6C7E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03 / 10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42950"/>
            <a:ext cx="4762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83B8FF"/>
                </a:solidFill>
                <a:latin typeface="DM Sans Bold"/>
                <a:ea typeface="DM Sans Bold"/>
                <a:cs typeface="DM Sans Bold"/>
                <a:sym typeface="DM Sans Bold"/>
              </a:rPr>
              <a:t>DIGITAL REPORTING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428750"/>
            <a:ext cx="9715500" cy="152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58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Submit the details.</a:t>
            </a:r>
          </a:p>
          <a:p>
            <a:pPr algn="l">
              <a:lnSpc>
                <a:spcPts val="5850"/>
              </a:lnSpc>
            </a:pPr>
            <a:r>
              <a:rPr lang="en-US" sz="58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Skip the hold music.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3305175"/>
            <a:ext cx="8572500" cy="114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C8D9ED"/>
                </a:solidFill>
                <a:latin typeface="DM Sans"/>
                <a:ea typeface="DM Sans"/>
                <a:cs typeface="DM Sans"/>
                <a:sym typeface="DM Sans"/>
              </a:rPr>
              <a:t>The </a:t>
            </a:r>
            <a:r>
              <a:rPr lang="en-US" sz="2175" u="sng">
                <a:solidFill>
                  <a:srgbClr val="C8D9ED"/>
                </a:solidFill>
                <a:latin typeface="DM Sans"/>
                <a:ea typeface="DM Sans"/>
                <a:cs typeface="DM Sans"/>
                <a:sym typeface="DM Sans"/>
                <a:hlinkClick r:id="rId2" tooltip="https://airflypolicy.stck.me/post/2102570/What-Do-I-Do-If-I-Left-Something-on-a-Delta-Flight"/>
              </a:rPr>
              <a:t>Delta lost and found form online</a:t>
            </a:r>
            <a:r>
              <a:rPr lang="en-US" sz="2175">
                <a:solidFill>
                  <a:srgbClr val="C8D9ED"/>
                </a:solidFill>
                <a:latin typeface="DM Sans"/>
                <a:ea typeface="DM Sans"/>
                <a:cs typeface="DM Sans"/>
                <a:sym typeface="DM Sans"/>
              </a:rPr>
              <a:t> lets you report an item anytime and provide precise information that can speed up the search.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47750" y="5857875"/>
            <a:ext cx="4953000" cy="2476500"/>
            <a:chOff x="0" y="0"/>
            <a:chExt cx="6604000" cy="33020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604000" cy="3302000"/>
              <a:chOff x="0" y="0"/>
              <a:chExt cx="6604000" cy="3302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604000" cy="3302000"/>
              </a:xfrm>
              <a:custGeom>
                <a:avLst/>
                <a:gdLst/>
                <a:ahLst/>
                <a:cxnLst/>
                <a:rect r="r" b="b" t="t" l="l"/>
                <a:pathLst>
                  <a:path h="3302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302000"/>
                    </a:lnTo>
                    <a:lnTo>
                      <a:pt x="0" y="33020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604000" cy="3340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Describe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Add color, brand, size, and unique identifiers.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667500" y="5857875"/>
            <a:ext cx="4953000" cy="2476500"/>
            <a:chOff x="0" y="0"/>
            <a:chExt cx="6604000" cy="330200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6604000" cy="3302000"/>
              <a:chOff x="0" y="0"/>
              <a:chExt cx="6604000" cy="3302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604000" cy="3302000"/>
              </a:xfrm>
              <a:custGeom>
                <a:avLst/>
                <a:gdLst/>
                <a:ahLst/>
                <a:cxnLst/>
                <a:rect r="r" b="b" t="t" l="l"/>
                <a:pathLst>
                  <a:path h="3302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302000"/>
                    </a:lnTo>
                    <a:lnTo>
                      <a:pt x="0" y="33020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6604000" cy="3340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02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Locate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Include flight, airport, date, and seat details.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287250" y="5857875"/>
            <a:ext cx="4953000" cy="2476500"/>
            <a:chOff x="0" y="0"/>
            <a:chExt cx="6604000" cy="3302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6604000" cy="3302000"/>
              <a:chOff x="0" y="0"/>
              <a:chExt cx="6604000" cy="3302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604000" cy="3302000"/>
              </a:xfrm>
              <a:custGeom>
                <a:avLst/>
                <a:gdLst/>
                <a:ahLst/>
                <a:cxnLst/>
                <a:rect r="r" b="b" t="t" l="l"/>
                <a:pathLst>
                  <a:path h="33020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302000"/>
                    </a:lnTo>
                    <a:lnTo>
                      <a:pt x="0" y="33020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6604000" cy="3340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Submit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Save the confirmation for future follow-up.</a:t>
              </a:r>
            </a:p>
          </p:txBody>
        </p:sp>
      </p:grpSp>
      <p:sp>
        <p:nvSpPr>
          <p:cNvPr name="AutoShape 26" id="26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294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7" id="27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A9C5E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04 / 10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62000"/>
            <a:ext cx="4762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FORM CHECKLIST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371600"/>
            <a:ext cx="12954000" cy="630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43"/>
              </a:lnSpc>
            </a:pPr>
            <a:r>
              <a:rPr lang="en-US" sz="465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Accuracy improves the odds of recovery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2428875"/>
            <a:ext cx="10477500" cy="759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The Delta lost item form captures the evidence needed to match you with your belongings.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66800" y="4095750"/>
            <a:ext cx="7334250" cy="1809750"/>
            <a:chOff x="0" y="0"/>
            <a:chExt cx="9779000" cy="24130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779000" cy="2413000"/>
              <a:chOff x="0" y="0"/>
              <a:chExt cx="9779000" cy="24130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9779000" cy="2413000"/>
              </a:xfrm>
              <a:custGeom>
                <a:avLst/>
                <a:gdLst/>
                <a:ahLst/>
                <a:cxnLst/>
                <a:rect r="r" b="b" t="t" l="l"/>
                <a:pathLst>
                  <a:path h="2413000" w="9779000">
                    <a:moveTo>
                      <a:pt x="0" y="0"/>
                    </a:moveTo>
                    <a:lnTo>
                      <a:pt x="9779000" y="0"/>
                    </a:lnTo>
                    <a:lnTo>
                      <a:pt x="9779000" y="2413000"/>
                    </a:lnTo>
                    <a:lnTo>
                      <a:pt x="0" y="2413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9779000" cy="2451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219200" y="282575"/>
              <a:ext cx="8178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Item profile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19200" y="1022350"/>
              <a:ext cx="8102600" cy="360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Type, brand, color, distinguishing marks.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886950" y="4095750"/>
            <a:ext cx="7334250" cy="1809750"/>
            <a:chOff x="0" y="0"/>
            <a:chExt cx="9779000" cy="241300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9779000" cy="2413000"/>
              <a:chOff x="0" y="0"/>
              <a:chExt cx="9779000" cy="2413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9779000" cy="2413000"/>
              </a:xfrm>
              <a:custGeom>
                <a:avLst/>
                <a:gdLst/>
                <a:ahLst/>
                <a:cxnLst/>
                <a:rect r="r" b="b" t="t" l="l"/>
                <a:pathLst>
                  <a:path h="2413000" w="9779000">
                    <a:moveTo>
                      <a:pt x="0" y="0"/>
                    </a:moveTo>
                    <a:lnTo>
                      <a:pt x="9779000" y="0"/>
                    </a:lnTo>
                    <a:lnTo>
                      <a:pt x="9779000" y="2413000"/>
                    </a:lnTo>
                    <a:lnTo>
                      <a:pt x="0" y="2413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9779000" cy="2451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B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219200" y="282575"/>
              <a:ext cx="8178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Journey details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19200" y="1022350"/>
              <a:ext cx="8102600" cy="360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Flight number, date, seat, and airport.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66800" y="6286500"/>
            <a:ext cx="7334250" cy="1809750"/>
            <a:chOff x="0" y="0"/>
            <a:chExt cx="9779000" cy="24130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9779000" cy="2413000"/>
              <a:chOff x="0" y="0"/>
              <a:chExt cx="9779000" cy="2413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9779000" cy="2413000"/>
              </a:xfrm>
              <a:custGeom>
                <a:avLst/>
                <a:gdLst/>
                <a:ahLst/>
                <a:cxnLst/>
                <a:rect r="r" b="b" t="t" l="l"/>
                <a:pathLst>
                  <a:path h="2413000" w="9779000">
                    <a:moveTo>
                      <a:pt x="0" y="0"/>
                    </a:moveTo>
                    <a:lnTo>
                      <a:pt x="9779000" y="0"/>
                    </a:lnTo>
                    <a:lnTo>
                      <a:pt x="9779000" y="2413000"/>
                    </a:lnTo>
                    <a:lnTo>
                      <a:pt x="0" y="2413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9779000" cy="2451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219200" y="282575"/>
              <a:ext cx="8178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Your contact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19200" y="1022350"/>
              <a:ext cx="8102600" cy="360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Current phone, email, and address.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886950" y="6286500"/>
            <a:ext cx="7334250" cy="1809750"/>
            <a:chOff x="0" y="0"/>
            <a:chExt cx="9779000" cy="2413000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9779000" cy="2413000"/>
              <a:chOff x="0" y="0"/>
              <a:chExt cx="9779000" cy="24130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9779000" cy="2413000"/>
              </a:xfrm>
              <a:custGeom>
                <a:avLst/>
                <a:gdLst/>
                <a:ahLst/>
                <a:cxnLst/>
                <a:rect r="r" b="b" t="t" l="l"/>
                <a:pathLst>
                  <a:path h="2413000" w="9779000">
                    <a:moveTo>
                      <a:pt x="0" y="0"/>
                    </a:moveTo>
                    <a:lnTo>
                      <a:pt x="9779000" y="0"/>
                    </a:lnTo>
                    <a:lnTo>
                      <a:pt x="9779000" y="2413000"/>
                    </a:lnTo>
                    <a:lnTo>
                      <a:pt x="0" y="2413000"/>
                    </a:lnTo>
                    <a:close/>
                  </a:path>
                </a:pathLst>
              </a:cu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38100"/>
                <a:ext cx="9779000" cy="24511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30" id="30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D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1219200" y="282575"/>
              <a:ext cx="8178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10243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Supporting proof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1219200" y="1022350"/>
              <a:ext cx="8102600" cy="360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5D6C7E"/>
                  </a:solidFill>
                  <a:latin typeface="DM Sans"/>
                  <a:ea typeface="DM Sans"/>
                  <a:cs typeface="DM Sans"/>
                  <a:sym typeface="DM Sans"/>
                </a:rPr>
                <a:t>Receipts, photos, or baggage tag details.</a:t>
              </a:r>
            </a:p>
          </p:txBody>
        </p:sp>
      </p:grpSp>
      <p:sp>
        <p:nvSpPr>
          <p:cNvPr name="AutoShape 33" id="33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CDD8E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4" id="34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5D6C7E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05 / 10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11000" y="0"/>
            <a:ext cx="6477000" cy="10287000"/>
            <a:chOff x="0" y="0"/>
            <a:chExt cx="863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63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636000">
                  <a:moveTo>
                    <a:pt x="0" y="0"/>
                  </a:moveTo>
                  <a:lnTo>
                    <a:pt x="8636000" y="0"/>
                  </a:lnTo>
                  <a:lnTo>
                    <a:pt x="8636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CECFF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636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66800" y="838200"/>
            <a:ext cx="4953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REFUNDS &amp; CLAIMS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66800" y="1524000"/>
            <a:ext cx="9525000" cy="1501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4"/>
              </a:lnSpc>
            </a:pPr>
            <a:r>
              <a:rPr lang="en-US" sz="570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Recovery first.</a:t>
            </a:r>
          </a:p>
          <a:p>
            <a:pPr algn="l">
              <a:lnSpc>
                <a:spcPts val="5814"/>
              </a:lnSpc>
            </a:pPr>
            <a:r>
              <a:rPr lang="en-US" sz="570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Documentation always.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3667125"/>
            <a:ext cx="8858250" cy="114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If an item cannot be recovered, the lost and found delta team may direct you to the appropriate </a:t>
            </a:r>
            <a:r>
              <a:rPr lang="en-US" sz="2175" u="sng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  <a:hlinkClick r:id="rId2" tooltip="https://www.airflypolicy.com/baggage-policy"/>
              </a:rPr>
              <a:t>baggage claim</a:t>
            </a:r>
            <a:r>
              <a:rPr lang="en-US" sz="217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 or refund process. Eligibility varies by circumstance and policy.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763500" y="1647825"/>
            <a:ext cx="3810000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3750">
                <a:solidFill>
                  <a:srgbClr val="1467D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KEEP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763500" y="2695575"/>
            <a:ext cx="4000500" cy="1307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0"/>
              </a:lnSpc>
            </a:pPr>
            <a:r>
              <a:rPr lang="en-US" sz="195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Report confirmation</a:t>
            </a:r>
          </a:p>
          <a:p>
            <a:pPr algn="l">
              <a:lnSpc>
                <a:spcPts val="2690"/>
              </a:lnSpc>
            </a:pPr>
            <a:r>
              <a:rPr lang="en-US" sz="195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Receipts and baggage tags</a:t>
            </a:r>
          </a:p>
          <a:p>
            <a:pPr algn="l">
              <a:lnSpc>
                <a:spcPts val="2690"/>
              </a:lnSpc>
            </a:pPr>
            <a:r>
              <a:rPr lang="en-US" sz="195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Expense documentation</a:t>
            </a:r>
          </a:p>
          <a:p>
            <a:pPr algn="l">
              <a:lnSpc>
                <a:spcPts val="2690"/>
              </a:lnSpc>
            </a:pPr>
            <a:r>
              <a:rPr lang="en-US" sz="1950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Dates of every follow-up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CDD8E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5D6C7E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06 / 10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800" y="742950"/>
            <a:ext cx="4762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83B8FF"/>
                </a:solidFill>
                <a:latin typeface="DM Sans Bold"/>
                <a:ea typeface="DM Sans Bold"/>
                <a:cs typeface="DM Sans Bold"/>
                <a:sym typeface="DM Sans Bold"/>
              </a:rPr>
              <a:t>CHECKED LUGGAGE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800" y="1390650"/>
            <a:ext cx="10001250" cy="152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58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Lost and found delta</a:t>
            </a:r>
          </a:p>
          <a:p>
            <a:pPr algn="l">
              <a:lnSpc>
                <a:spcPts val="5850"/>
              </a:lnSpc>
            </a:pPr>
            <a:r>
              <a:rPr lang="en-US" sz="58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baggage claim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6800" y="3333750"/>
            <a:ext cx="8096250" cy="759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C8D9ED"/>
                </a:solidFill>
                <a:latin typeface="DM Sans"/>
                <a:ea typeface="DM Sans"/>
                <a:cs typeface="DM Sans"/>
                <a:sym typeface="DM Sans"/>
              </a:rPr>
              <a:t>The official claim process verifies ownership, tracks checked luggage, and supports safe return.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47750" y="5810250"/>
            <a:ext cx="4953000" cy="2333625"/>
            <a:chOff x="0" y="0"/>
            <a:chExt cx="6604000" cy="311150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604000" cy="3111500"/>
              <a:chOff x="0" y="0"/>
              <a:chExt cx="6604000" cy="31115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604000" cy="3111500"/>
              </a:xfrm>
              <a:custGeom>
                <a:avLst/>
                <a:gdLst/>
                <a:ahLst/>
                <a:cxnLst/>
                <a:rect r="r" b="b" t="t" l="l"/>
                <a:pathLst>
                  <a:path h="3111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111500"/>
                    </a:lnTo>
                    <a:lnTo>
                      <a:pt x="0" y="31115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6604000" cy="3149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Report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File promptly through an official channel.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667500" y="5810250"/>
            <a:ext cx="4953000" cy="2333625"/>
            <a:chOff x="0" y="0"/>
            <a:chExt cx="6604000" cy="311150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6604000" cy="3111500"/>
              <a:chOff x="0" y="0"/>
              <a:chExt cx="6604000" cy="31115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604000" cy="3111500"/>
              </a:xfrm>
              <a:custGeom>
                <a:avLst/>
                <a:gdLst/>
                <a:ahLst/>
                <a:cxnLst/>
                <a:rect r="r" b="b" t="t" l="l"/>
                <a:pathLst>
                  <a:path h="3111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111500"/>
                    </a:lnTo>
                    <a:lnTo>
                      <a:pt x="0" y="31115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6604000" cy="3149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02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Verify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Provide flight, tag, and ownership details.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287250" y="5810250"/>
            <a:ext cx="4953000" cy="2333625"/>
            <a:chOff x="0" y="0"/>
            <a:chExt cx="6604000" cy="3111500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6604000" cy="3111500"/>
              <a:chOff x="0" y="0"/>
              <a:chExt cx="6604000" cy="31115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604000" cy="3111500"/>
              </a:xfrm>
              <a:custGeom>
                <a:avLst/>
                <a:gdLst/>
                <a:ahLst/>
                <a:cxnLst/>
                <a:rect r="r" b="b" t="t" l="l"/>
                <a:pathLst>
                  <a:path h="3111500" w="6604000">
                    <a:moveTo>
                      <a:pt x="0" y="0"/>
                    </a:moveTo>
                    <a:lnTo>
                      <a:pt x="6604000" y="0"/>
                    </a:lnTo>
                    <a:lnTo>
                      <a:pt x="6604000" y="3111500"/>
                    </a:lnTo>
                    <a:lnTo>
                      <a:pt x="0" y="3111500"/>
                    </a:lnTo>
                    <a:close/>
                  </a:path>
                </a:pathLst>
              </a:custGeom>
              <a:solidFill>
                <a:srgbClr val="102B4A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6604000" cy="3149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>
                  <a:lnSpc>
                    <a:spcPts val="167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81000" y="298450"/>
              <a:ext cx="736600" cy="567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69"/>
                </a:lnSpc>
              </a:pPr>
              <a:r>
                <a:rPr lang="en-US" sz="2550">
                  <a:solidFill>
                    <a:srgbClr val="FF6B57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219200" y="282575"/>
              <a:ext cx="50038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 b="true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Track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19200" y="1022350"/>
              <a:ext cx="4927600" cy="753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80"/>
                </a:lnSpc>
              </a:pPr>
              <a:r>
                <a:rPr lang="en-US" sz="1725">
                  <a:solidFill>
                    <a:srgbClr val="C8D9ED"/>
                  </a:solidFill>
                  <a:latin typeface="DM Sans"/>
                  <a:ea typeface="DM Sans"/>
                  <a:cs typeface="DM Sans"/>
                  <a:sym typeface="DM Sans"/>
                </a:rPr>
                <a:t>Use your reference number for updates.</a:t>
              </a:r>
            </a:p>
          </p:txBody>
        </p:sp>
      </p:grpSp>
      <p:sp>
        <p:nvSpPr>
          <p:cNvPr name="AutoShape 26" id="26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294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7" id="27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A9C5E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07 / 10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0" y="-49128"/>
            <a:ext cx="1660982" cy="667278"/>
          </a:xfrm>
          <a:custGeom>
            <a:avLst/>
            <a:gdLst/>
            <a:ahLst/>
            <a:cxnLst/>
            <a:rect r="r" b="b" t="t" l="l"/>
            <a:pathLst>
              <a:path h="667278" w="1660982">
                <a:moveTo>
                  <a:pt x="0" y="0"/>
                </a:moveTo>
                <a:lnTo>
                  <a:pt x="1660982" y="0"/>
                </a:lnTo>
                <a:lnTo>
                  <a:pt x="1660982" y="667278"/>
                </a:lnTo>
                <a:lnTo>
                  <a:pt x="0" y="667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01250" y="0"/>
            <a:ext cx="8286750" cy="10287000"/>
          </a:xfrm>
          <a:custGeom>
            <a:avLst/>
            <a:gdLst/>
            <a:ahLst/>
            <a:cxnLst/>
            <a:rect r="r" b="b" t="t" l="l"/>
            <a:pathLst>
              <a:path h="10287000" w="8286750">
                <a:moveTo>
                  <a:pt x="0" y="0"/>
                </a:moveTo>
                <a:lnTo>
                  <a:pt x="8286750" y="0"/>
                </a:lnTo>
                <a:lnTo>
                  <a:pt x="82867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892" t="0" r="-58892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10001250" y="0"/>
            <a:ext cx="8286750" cy="10287000"/>
            <a:chOff x="0" y="0"/>
            <a:chExt cx="11049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049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049000">
                  <a:moveTo>
                    <a:pt x="0" y="0"/>
                  </a:moveTo>
                  <a:lnTo>
                    <a:pt x="11049000" y="0"/>
                  </a:lnTo>
                  <a:lnTo>
                    <a:pt x="11049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17647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1049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6800" y="857250"/>
            <a:ext cx="49530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SPECIALIST SUPPORT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1619250"/>
            <a:ext cx="7810500" cy="1501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4"/>
              </a:lnSpc>
            </a:pPr>
            <a:r>
              <a:rPr lang="en-US" sz="570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Call prepared.</a:t>
            </a:r>
          </a:p>
          <a:p>
            <a:pPr algn="l">
              <a:lnSpc>
                <a:spcPts val="5814"/>
              </a:lnSpc>
            </a:pPr>
            <a:r>
              <a:rPr lang="en-US" sz="5700">
                <a:solidFill>
                  <a:srgbClr val="1024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Get clarity faster.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3714750"/>
            <a:ext cx="7620000" cy="114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10243D"/>
                </a:solidFill>
                <a:latin typeface="DM Sans"/>
                <a:ea typeface="DM Sans"/>
                <a:cs typeface="DM Sans"/>
                <a:sym typeface="DM Sans"/>
              </a:rPr>
              <a:t>The Delta baggage claim phone number connects you with baggage specialists for claim updates, procedures, and expected timelines.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6800" y="6257925"/>
            <a:ext cx="6858000" cy="705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7"/>
              </a:lnSpc>
            </a:pPr>
            <a:r>
              <a:rPr lang="en-US" sz="2175" b="true">
                <a:solidFill>
                  <a:srgbClr val="1467D9"/>
                </a:solidFill>
                <a:latin typeface="DM Sans Bold"/>
                <a:ea typeface="DM Sans Bold"/>
                <a:cs typeface="DM Sans Bold"/>
                <a:sym typeface="DM Sans Bold"/>
              </a:rPr>
              <a:t>Have your baggage tag and claim reference ready before you dial.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CDD8E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5D6C7E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08 / 10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0" y="-49128"/>
            <a:ext cx="2090180" cy="839703"/>
          </a:xfrm>
          <a:custGeom>
            <a:avLst/>
            <a:gdLst/>
            <a:ahLst/>
            <a:cxnLst/>
            <a:rect r="r" b="b" t="t" l="l"/>
            <a:pathLst>
              <a:path h="839703" w="2090180">
                <a:moveTo>
                  <a:pt x="0" y="0"/>
                </a:moveTo>
                <a:lnTo>
                  <a:pt x="2090180" y="0"/>
                </a:lnTo>
                <a:lnTo>
                  <a:pt x="2090180" y="839703"/>
                </a:lnTo>
                <a:lnTo>
                  <a:pt x="0" y="839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7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66" r="0" b="-666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71B33">
                <a:alpha val="7568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66800" y="895350"/>
            <a:ext cx="4762500" cy="21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0"/>
              </a:lnSpc>
            </a:pPr>
            <a:r>
              <a:rPr lang="en-US" sz="1650" spc="198" b="true">
                <a:solidFill>
                  <a:srgbClr val="83B8FF"/>
                </a:solidFill>
                <a:latin typeface="DM Sans Bold"/>
                <a:ea typeface="DM Sans Bold"/>
                <a:cs typeface="DM Sans Bold"/>
                <a:sym typeface="DM Sans Bold"/>
              </a:rPr>
              <a:t>THE TAKEAWAY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6800" y="1695450"/>
            <a:ext cx="10477500" cy="2334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27"/>
              </a:lnSpc>
            </a:pPr>
            <a:r>
              <a:rPr lang="en-US" sz="6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 quickly.</a:t>
            </a:r>
          </a:p>
          <a:p>
            <a:pPr algn="l">
              <a:lnSpc>
                <a:spcPts val="6027"/>
              </a:lnSpc>
            </a:pPr>
            <a:r>
              <a:rPr lang="en-US" sz="6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Describe accurately.</a:t>
            </a:r>
          </a:p>
          <a:p>
            <a:pPr algn="l">
              <a:lnSpc>
                <a:spcPts val="6027"/>
              </a:lnSpc>
            </a:pPr>
            <a:r>
              <a:rPr lang="en-US" sz="6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Follow up consistently.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6800" y="5095875"/>
            <a:ext cx="8572500" cy="1140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175">
                <a:solidFill>
                  <a:srgbClr val="D9E8F7"/>
                </a:solidFill>
                <a:latin typeface="DM Sans"/>
                <a:ea typeface="DM Sans"/>
                <a:cs typeface="DM Sans"/>
                <a:sym typeface="DM Sans"/>
              </a:rPr>
              <a:t>The lost and found delta process works best when you use the right channel, submit complete details, and keep every confirmation handy.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6800" y="7153275"/>
            <a:ext cx="8572500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144" b="true">
                <a:solidFill>
                  <a:srgbClr val="FF6B57"/>
                </a:solidFill>
                <a:latin typeface="DM Sans Bold"/>
                <a:ea typeface="DM Sans Bold"/>
                <a:cs typeface="DM Sans Bold"/>
                <a:sym typeface="DM Sans Bold"/>
              </a:rPr>
              <a:t>PHONE  +  ONLINE FORM  +  REFERENCE NUMBER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066800" y="9477375"/>
            <a:ext cx="16154400" cy="0"/>
          </a:xfrm>
          <a:prstGeom prst="line">
            <a:avLst/>
          </a:prstGeom>
          <a:ln cap="flat" w="19050">
            <a:solidFill>
              <a:srgbClr val="294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066800" y="9667875"/>
            <a:ext cx="16154400" cy="21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4"/>
              </a:lnSpc>
            </a:pPr>
            <a:r>
              <a:rPr lang="en-US" sz="1275" spc="102" b="true">
                <a:solidFill>
                  <a:srgbClr val="A9C5E8"/>
                </a:solidFill>
                <a:latin typeface="DM Sans Bold"/>
                <a:ea typeface="DM Sans Bold"/>
                <a:cs typeface="DM Sans Bold"/>
                <a:sym typeface="DM Sans Bold"/>
              </a:rPr>
              <a:t>AIRFLYPOLICY  •  LOST ITEM GUIDE                                      09 / 10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0" y="-49128"/>
            <a:ext cx="2090180" cy="839703"/>
          </a:xfrm>
          <a:custGeom>
            <a:avLst/>
            <a:gdLst/>
            <a:ahLst/>
            <a:cxnLst/>
            <a:rect r="r" b="b" t="t" l="l"/>
            <a:pathLst>
              <a:path h="839703" w="2090180">
                <a:moveTo>
                  <a:pt x="0" y="0"/>
                </a:moveTo>
                <a:lnTo>
                  <a:pt x="2090180" y="0"/>
                </a:lnTo>
                <a:lnTo>
                  <a:pt x="2090180" y="839703"/>
                </a:lnTo>
                <a:lnTo>
                  <a:pt x="0" y="839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334" t="-155305" r="-29375" b="-15468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DAHR9nmYTds</dc:identifier>
  <dcterms:modified xsi:type="dcterms:W3CDTF">2011-08-01T06:04:30Z</dcterms:modified>
  <cp:revision>1</cp:revision>
  <dc:title>How to contact Delta lost and found? </dc:title>
</cp:coreProperties>
</file>