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PT Serif Bold Italics" charset="1" panose="020A0703040505090204"/>
      <p:regular r:id="rId24"/>
    </p:embeddedFont>
    <p:embeddedFont>
      <p:font typeface="PT Serif" charset="1" panose="020A060304050502020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636324" y="626854"/>
            <a:ext cx="11238967" cy="1276350"/>
          </a:xfrm>
          <a:prstGeom prst="rect">
            <a:avLst/>
          </a:prstGeom>
        </p:spPr>
        <p:txBody>
          <a:bodyPr anchor="t" rtlCol="false" tIns="0" lIns="0" bIns="0" rIns="0">
            <a:spAutoFit/>
          </a:bodyPr>
          <a:lstStyle/>
          <a:p>
            <a:pPr algn="ctr">
              <a:lnSpc>
                <a:spcPts val="10199"/>
              </a:lnSpc>
            </a:pPr>
            <a:r>
              <a:rPr lang="en-US" b="true" sz="8499" i="true">
                <a:solidFill>
                  <a:srgbClr val="FFFFFF"/>
                </a:solidFill>
                <a:latin typeface="PT Serif Bold Italics"/>
                <a:ea typeface="PT Serif Bold Italics"/>
                <a:cs typeface="PT Serif Bold Italics"/>
                <a:sym typeface="PT Serif Bold Italics"/>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10103" t="0" r="-10103"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695575"/>
            <a:ext cx="7818239" cy="2447925"/>
          </a:xfrm>
          <a:prstGeom prst="rect">
            <a:avLst/>
          </a:prstGeom>
        </p:spPr>
        <p:txBody>
          <a:bodyPr anchor="t" rtlCol="false" tIns="0" lIns="0" bIns="0" rIns="0">
            <a:spAutoFit/>
          </a:bodyPr>
          <a:lstStyle/>
          <a:p>
            <a:pPr algn="ctr">
              <a:lnSpc>
                <a:spcPts val="6480"/>
              </a:lnSpc>
            </a:pPr>
            <a:r>
              <a:rPr lang="en-US" sz="5400">
                <a:solidFill>
                  <a:srgbClr val="FFFFFF"/>
                </a:solidFill>
                <a:latin typeface="PT Serif"/>
                <a:ea typeface="PT Serif"/>
                <a:cs typeface="PT Serif"/>
                <a:sym typeface="PT Serif"/>
              </a:rPr>
              <a:t>Website Design and </a:t>
            </a:r>
          </a:p>
          <a:p>
            <a:pPr algn="ctr">
              <a:lnSpc>
                <a:spcPts val="6480"/>
              </a:lnSpc>
            </a:pPr>
            <a:r>
              <a:rPr lang="en-US" sz="5400">
                <a:solidFill>
                  <a:srgbClr val="FFFFFF"/>
                </a:solidFill>
                <a:latin typeface="PT Serif"/>
                <a:ea typeface="PT Serif"/>
                <a:cs typeface="PT Serif"/>
                <a:sym typeface="PT Serif"/>
              </a:rPr>
              <a:t>Development </a:t>
            </a:r>
          </a:p>
          <a:p>
            <a:pPr algn="ctr">
              <a:lnSpc>
                <a:spcPts val="6480"/>
              </a:lnSpc>
            </a:pPr>
            <a:r>
              <a:rPr lang="en-US" sz="5400">
                <a:solidFill>
                  <a:srgbClr val="FFFFFF"/>
                </a:solidFill>
                <a:latin typeface="PT Serif"/>
                <a:ea typeface="PT Serif"/>
                <a:cs typeface="PT Serif"/>
                <a:sym typeface="PT Serif"/>
              </a:rPr>
              <a:t>Company</a:t>
            </a:r>
          </a:p>
        </p:txBody>
      </p:sp>
      <p:grpSp>
        <p:nvGrpSpPr>
          <p:cNvPr name="Group 8" id="8"/>
          <p:cNvGrpSpPr/>
          <p:nvPr/>
        </p:nvGrpSpPr>
        <p:grpSpPr>
          <a:xfrm rot="0">
            <a:off x="870030" y="797838"/>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0637582" y="5218262"/>
            <a:ext cx="5863828" cy="1011809"/>
          </a:xfrm>
          <a:prstGeom prst="rect">
            <a:avLst/>
          </a:prstGeom>
        </p:spPr>
        <p:txBody>
          <a:bodyPr anchor="t" rtlCol="false" tIns="0" lIns="0" bIns="0" rIns="0">
            <a:spAutoFit/>
          </a:bodyPr>
          <a:lstStyle/>
          <a:p>
            <a:pPr algn="ctr">
              <a:lnSpc>
                <a:spcPts val="4104"/>
              </a:lnSpc>
            </a:pPr>
            <a:r>
              <a:rPr lang="en-US" sz="2565">
                <a:solidFill>
                  <a:srgbClr val="FFFFFF"/>
                </a:solidFill>
                <a:latin typeface="PT Serif"/>
                <a:ea typeface="PT Serif"/>
                <a:cs typeface="PT Serif"/>
                <a:sym typeface="PT Serif"/>
              </a:rPr>
              <a:t> Web Design &amp; Web Development </a:t>
            </a:r>
          </a:p>
          <a:p>
            <a:pPr algn="ctr">
              <a:lnSpc>
                <a:spcPts val="4160"/>
              </a:lnSpc>
            </a:pPr>
            <a:r>
              <a:rPr lang="en-US" sz="2600">
                <a:solidFill>
                  <a:srgbClr val="FFFFFF"/>
                </a:solidFill>
                <a:latin typeface="PT Serif"/>
                <a:ea typeface="PT Serif"/>
                <a:cs typeface="PT Serif"/>
                <a:sym typeface="PT Serif"/>
              </a:rPr>
              <a:t>Company in Bangalore, India</a:t>
            </a:r>
          </a:p>
        </p:txBody>
      </p:sp>
      <p:sp>
        <p:nvSpPr>
          <p:cNvPr name="TextBox 11" id="11"/>
          <p:cNvSpPr txBox="true"/>
          <p:nvPr/>
        </p:nvSpPr>
        <p:spPr>
          <a:xfrm rot="0">
            <a:off x="9889720" y="6492052"/>
            <a:ext cx="5863828"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a:p>
            <a:pPr algn="ctr">
              <a:lnSpc>
                <a:spcPts val="4160"/>
              </a:lnSpc>
            </a:pPr>
            <a:r>
              <a:rPr lang="en-US" sz="2600">
                <a:solidFill>
                  <a:srgbClr val="FFFFFF"/>
                </a:solidFill>
                <a:latin typeface="PT Serif"/>
                <a:ea typeface="PT Serif"/>
                <a:cs typeface="PT Serif"/>
                <a:sym typeface="PT Serif"/>
              </a:rPr>
              <a:t>+91 9986 056 909</a:t>
            </a:r>
          </a:p>
          <a:p>
            <a:pPr algn="ctr">
              <a:lnSpc>
                <a:spcPts val="4160"/>
              </a:lnSpc>
            </a:pPr>
            <a:r>
              <a:rPr lang="en-US" sz="2600">
                <a:solidFill>
                  <a:srgbClr val="FFFFFF"/>
                </a:solidFill>
                <a:latin typeface="PT Serif"/>
                <a:ea typeface="PT Serif"/>
                <a:cs typeface="PT Serif"/>
                <a:sym typeface="PT Serif"/>
              </a:rPr>
              <a:t>info@quorawebsolutions.com</a:t>
            </a:r>
          </a:p>
          <a:p>
            <a:pPr algn="ctr">
              <a:lnSpc>
                <a:spcPts val="4160"/>
              </a:lnSpc>
            </a:pPr>
          </a:p>
        </p:txBody>
      </p:sp>
      <p:sp>
        <p:nvSpPr>
          <p:cNvPr name="TextBox 12" id="12"/>
          <p:cNvSpPr txBox="true"/>
          <p:nvPr/>
        </p:nvSpPr>
        <p:spPr>
          <a:xfrm rot="0">
            <a:off x="11949261" y="8180535"/>
            <a:ext cx="6338739"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24A, 1st Main Rd, Chandra Reddy </a:t>
            </a:r>
          </a:p>
          <a:p>
            <a:pPr algn="ctr">
              <a:lnSpc>
                <a:spcPts val="4160"/>
              </a:lnSpc>
            </a:pPr>
            <a:r>
              <a:rPr lang="en-US" sz="2600">
                <a:solidFill>
                  <a:srgbClr val="FFFFFF"/>
                </a:solidFill>
                <a:latin typeface="PT Serif"/>
                <a:ea typeface="PT Serif"/>
                <a:cs typeface="PT Serif"/>
                <a:sym typeface="PT Serif"/>
              </a:rPr>
              <a:t>Layout, Koramangala 4th Block, </a:t>
            </a:r>
          </a:p>
          <a:p>
            <a:pPr algn="ctr">
              <a:lnSpc>
                <a:spcPts val="4160"/>
              </a:lnSpc>
            </a:pPr>
            <a:r>
              <a:rPr lang="en-US" sz="2600">
                <a:solidFill>
                  <a:srgbClr val="FFFFFF"/>
                </a:solidFill>
                <a:latin typeface="PT Serif"/>
                <a:ea typeface="PT Serif"/>
                <a:cs typeface="PT Serif"/>
                <a:sym typeface="PT Serif"/>
              </a:rPr>
              <a:t>Koramangala, Bengaluru, </a:t>
            </a:r>
          </a:p>
          <a:p>
            <a:pPr algn="ctr">
              <a:lnSpc>
                <a:spcPts val="4160"/>
              </a:lnSpc>
            </a:pPr>
            <a:r>
              <a:rPr lang="en-US" sz="2600">
                <a:solidFill>
                  <a:srgbClr val="FFFFFF"/>
                </a:solidFill>
                <a:latin typeface="PT Serif"/>
                <a:ea typeface="PT Serif"/>
                <a:cs typeface="PT Serif"/>
                <a:sym typeface="PT Serif"/>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12759"/>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Website Development: Developers bring your website to life by handling the technical aspects of building it. This includes coding, programming, and database management to ensure your site functions smoothly, loads quickly, and is compatible with various devices and browsers.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E-commerce Development: If you want to sell products or services online, an e-commerce development company can create a secure and user-friendly online store. They can handle features like product catalogs, shopping carts, payment gateways, and inventory management to streamline your sales process.</a:t>
            </a:r>
          </a:p>
          <a:p>
            <a:pPr algn="ctr">
              <a:lnSpc>
                <a:spcPts val="4160"/>
              </a:lnSpc>
              <a:spcBef>
                <a:spcPct val="0"/>
              </a:spcBef>
            </a:pPr>
            <a:r>
              <a:rPr lang="en-US" sz="2600">
                <a:solidFill>
                  <a:srgbClr val="FFFFFF"/>
                </a:solidFill>
                <a:latin typeface="PT Serif"/>
                <a:ea typeface="PT Serif"/>
                <a:cs typeface="PT Serif"/>
                <a:sym typeface="PT Serif"/>
              </a:rPr>
              <a:t>Content Management Systems (CMS): Many companies use CMS platforms like WordPress or Drupal to manage their website content. A development company can help you set up and customize a CMS to suit your specific needs, making it easy to update and maintain your website.</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477209"/>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Search Engine Optimization (SEO): A good website design and development company can implement SEO best practices to improve your website's visibility and attract organic traffic. This includes optimizing your website's content, structure, and technical aspects to rank higher in search engine results. They can also help you build high-quality backlinks to your website, which can further boost your search engine rankings.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Web Hosting: A reliable web hosting service is essential for keeping your website online and accessible to visitors. Many website design and development companies offer web hosting services as part of their packages.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Website Maintenance: Once your website is launched, it's important to keep it updated and secure. Website maintenance services include regular updates, backups, and security checks to ensure your website's performance and protect it from potential threats.</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635880"/>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Digital Marketing: A comprehensive digital marketing strategy can help you reach a wider audience and drive more traffic to your website. Website design and development companies may offer digital marketing services such as social media marketing, email marketing, and pay-per-click advertising.</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Web Analytics: Tracking website performance is crucial for understanding your audience and making data-driven decisions. Web analytics tools can provide insights into key metrics like website traffic, user behavior, and conversion rates.</a:t>
            </a:r>
          </a:p>
          <a:p>
            <a:pPr algn="ctr">
              <a:lnSpc>
                <a:spcPts val="4160"/>
              </a:lnSpc>
              <a:spcBef>
                <a:spcPct val="0"/>
              </a:spcBef>
            </a:pPr>
            <a:r>
              <a:rPr lang="en-US" sz="2600">
                <a:solidFill>
                  <a:srgbClr val="FFFFFF"/>
                </a:solidFill>
                <a:latin typeface="PT Serif"/>
                <a:ea typeface="PT Serif"/>
                <a:cs typeface="PT Serif"/>
                <a:sym typeface="PT Serif"/>
              </a:rPr>
              <a:t>Web Accessibility: Making your website accessible to people with disabilities is not only ethical but also legally required in some regions. Website design and development companies can ensure your website complies with accessibility standards such as WCAG.</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25869"/>
            <a:ext cx="18288000" cy="4553585"/>
          </a:xfrm>
          <a:prstGeom prst="rect">
            <a:avLst/>
          </a:prstGeom>
        </p:spPr>
        <p:txBody>
          <a:bodyPr anchor="t" rtlCol="false" tIns="0" lIns="0" bIns="0" rIns="0">
            <a:spAutoFit/>
          </a:bodyPr>
          <a:lstStyle/>
          <a:p>
            <a:pPr algn="ctr" marL="561341" indent="-280670" lvl="1">
              <a:lnSpc>
                <a:spcPts val="3640"/>
              </a:lnSpc>
              <a:buFont typeface="Arial"/>
              <a:buChar char="•"/>
            </a:pPr>
          </a:p>
          <a:p>
            <a:pPr algn="ctr" marL="561341" indent="-280670" lvl="1">
              <a:lnSpc>
                <a:spcPts val="3640"/>
              </a:lnSpc>
              <a:buFont typeface="Arial"/>
              <a:buChar char="•"/>
            </a:pPr>
            <a:r>
              <a:rPr lang="en-US" sz="2600">
                <a:solidFill>
                  <a:srgbClr val="FFFFFF"/>
                </a:solidFill>
                <a:latin typeface="PT Serif"/>
                <a:ea typeface="PT Serif"/>
                <a:cs typeface="PT Serif"/>
                <a:sym typeface="PT Serif"/>
              </a:rPr>
              <a:t>Responsive Design: With the increasing use of mobile devices, it's essential to have a website that looks great and functions seamlessly on all screen sizes. Responsive design ensures your website adapts to different devices and screen resolutions.</a:t>
            </a:r>
          </a:p>
          <a:p>
            <a:pPr algn="ctr" marL="561341" indent="-280670" lvl="1">
              <a:lnSpc>
                <a:spcPts val="3640"/>
              </a:lnSpc>
              <a:buFont typeface="Arial"/>
              <a:buChar char="•"/>
            </a:pPr>
            <a:r>
              <a:rPr lang="en-US" sz="2600">
                <a:solidFill>
                  <a:srgbClr val="FFFFFF"/>
                </a:solidFill>
                <a:latin typeface="PT Serif"/>
                <a:ea typeface="PT Serif"/>
                <a:cs typeface="PT Serif"/>
                <a:sym typeface="PT Serif"/>
              </a:rPr>
              <a:t>Custom Web Development: For complex projects that require unique features and functionalities, custom web development is the way to go. A skilled development team can create a tailor-made solution to meet your specific needs.</a:t>
            </a:r>
          </a:p>
          <a:p>
            <a:pPr algn="ctr" marL="561341" indent="-280670" lvl="1">
              <a:lnSpc>
                <a:spcPts val="3640"/>
              </a:lnSpc>
              <a:buFont typeface="Arial"/>
              <a:buChar char="•"/>
            </a:pPr>
            <a:r>
              <a:rPr lang="en-US" sz="2600">
                <a:solidFill>
                  <a:srgbClr val="FFFFFF"/>
                </a:solidFill>
                <a:latin typeface="PT Serif"/>
                <a:ea typeface="PT Serif"/>
                <a:cs typeface="PT Serif"/>
                <a:sym typeface="PT Serif"/>
              </a:rPr>
              <a:t>Website Security: Protecting your website from cyber threats is crucial. Website design and development companies can implement security measures such as firewalls, SSL certificates, and regular security audits to safeguard your website and your visitors' data.</a:t>
            </a:r>
          </a:p>
          <a:p>
            <a:pPr algn="ctr">
              <a:lnSpc>
                <a:spcPts val="3640"/>
              </a:lnSpc>
              <a:spcBef>
                <a:spcPct val="0"/>
              </a:spcBef>
            </a:pPr>
            <a:r>
              <a:rPr lang="en-US" sz="2600">
                <a:solidFill>
                  <a:srgbClr val="FFFFFF"/>
                </a:solidFill>
                <a:latin typeface="PT Serif"/>
                <a:ea typeface="PT Serif"/>
                <a:cs typeface="PT Serif"/>
                <a:sym typeface="PT Serif"/>
              </a:rPr>
              <a:t>Choosing the Right Website Design and Development Company</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675435"/>
            <a:ext cx="18288000" cy="5467985"/>
          </a:xfrm>
          <a:prstGeom prst="rect">
            <a:avLst/>
          </a:prstGeom>
        </p:spPr>
        <p:txBody>
          <a:bodyPr anchor="t" rtlCol="false" tIns="0" lIns="0" bIns="0" rIns="0">
            <a:spAutoFit/>
          </a:bodyPr>
          <a:lstStyle/>
          <a:p>
            <a:pPr algn="ctr">
              <a:lnSpc>
                <a:spcPts val="3640"/>
              </a:lnSpc>
            </a:pPr>
          </a:p>
          <a:p>
            <a:pPr algn="ctr">
              <a:lnSpc>
                <a:spcPts val="3640"/>
              </a:lnSpc>
              <a:spcBef>
                <a:spcPct val="0"/>
              </a:spcBef>
            </a:pPr>
            <a:r>
              <a:rPr lang="en-US" sz="2600">
                <a:solidFill>
                  <a:srgbClr val="FFFFFF"/>
                </a:solidFill>
                <a:latin typeface="PT Serif"/>
                <a:ea typeface="PT Serif"/>
                <a:cs typeface="PT Serif"/>
                <a:sym typeface="PT Serif"/>
              </a:rPr>
              <a:t>Choosing the right website design and development company is crucial to the success of y</a:t>
            </a:r>
            <a:r>
              <a:rPr lang="en-US" sz="2600">
                <a:solidFill>
                  <a:srgbClr val="FFFFFF"/>
                </a:solidFill>
                <a:latin typeface="PT Serif"/>
                <a:ea typeface="PT Serif"/>
                <a:cs typeface="PT Serif"/>
                <a:sym typeface="PT Serif"/>
              </a:rPr>
              <a:t>our project. Here are some key factors to consider when selecting a website design and development company:</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Experience and Expertise: Look for a company with a proven track record and experience in your industry. They should understand your specific needs and be able to deliver tailored solutions.</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Portfolio: Review their past projects to assess their design and development skills. Look for websites that are visually appealing, user-friendly, and align with your brand identity.</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Communication: Open communication is essential for building trust and ensuring that the project stays on track. A good website design and development company should be proactive in communicating with you throughout the process, providing regular updates and seeking your feedback.</a:t>
            </a:r>
          </a:p>
          <a:p>
            <a:pPr algn="ctr">
              <a:lnSpc>
                <a:spcPts val="3640"/>
              </a:lnSpc>
              <a:spcBef>
                <a:spcPct val="0"/>
              </a:spcBef>
            </a:pPr>
            <a:r>
              <a:rPr lang="en-US" sz="2600">
                <a:solidFill>
                  <a:srgbClr val="FFFFFF"/>
                </a:solidFill>
                <a:latin typeface="PT Serif"/>
                <a:ea typeface="PT Serif"/>
                <a:cs typeface="PT Serif"/>
                <a:sym typeface="PT Serif"/>
              </a:rPr>
              <a:t>Pricing: Get quotes from multiple companies and compare their pricing structures. Consider the scope of the project, the company's experience, and the quality of their services when evaluating pricing.</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072111"/>
            <a:ext cx="18288000" cy="4553585"/>
          </a:xfrm>
          <a:prstGeom prst="rect">
            <a:avLst/>
          </a:prstGeom>
        </p:spPr>
        <p:txBody>
          <a:bodyPr anchor="t" rtlCol="false" tIns="0" lIns="0" bIns="0" rIns="0">
            <a:spAutoFit/>
          </a:bodyPr>
          <a:lstStyle/>
          <a:p>
            <a:pPr algn="ctr" marL="561341" indent="-280670" lvl="1">
              <a:lnSpc>
                <a:spcPts val="3640"/>
              </a:lnSpc>
              <a:buFont typeface="Arial"/>
              <a:buChar char="•"/>
            </a:pP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Cust</a:t>
            </a:r>
            <a:r>
              <a:rPr lang="en-US" sz="2600">
                <a:solidFill>
                  <a:srgbClr val="FFFFFF"/>
                </a:solidFill>
                <a:latin typeface="PT Serif"/>
                <a:ea typeface="PT Serif"/>
                <a:cs typeface="PT Serif"/>
                <a:sym typeface="PT Serif"/>
              </a:rPr>
              <a:t>omer Support: A reliable company should offer excellent customer support and be available to assist you after the project is completed. Look for companies that provide ongoing maintenance and support services, including regular updates, backups, security patches, and technical support.</a:t>
            </a:r>
          </a:p>
          <a:p>
            <a:pPr algn="ctr">
              <a:lnSpc>
                <a:spcPts val="3640"/>
              </a:lnSpc>
              <a:spcBef>
                <a:spcPct val="0"/>
              </a:spcBef>
            </a:pPr>
            <a:r>
              <a:rPr lang="en-US" sz="2600">
                <a:solidFill>
                  <a:srgbClr val="FFFFFF"/>
                </a:solidFill>
                <a:latin typeface="PT Serif"/>
                <a:ea typeface="PT Serif"/>
                <a:cs typeface="PT Serif"/>
                <a:sym typeface="PT Serif"/>
              </a:rPr>
              <a:t>By carefully selecting a reputable website design and development company, you can unlock a multitude of benefits for your business, including:</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Enhanced Brand Image: A well-designed website creates a positive first impression and establishes your brand as professional and trustworthy.</a:t>
            </a:r>
          </a:p>
          <a:p>
            <a:pPr algn="ctr">
              <a:lnSpc>
                <a:spcPts val="3640"/>
              </a:lnSpc>
              <a:spcBef>
                <a:spcPct val="0"/>
              </a:spcBef>
            </a:pPr>
            <a:r>
              <a:rPr lang="en-US" sz="2600">
                <a:solidFill>
                  <a:srgbClr val="FFFFFF"/>
                </a:solidFill>
                <a:latin typeface="PT Serif"/>
                <a:ea typeface="PT Serif"/>
                <a:cs typeface="PT Serif"/>
                <a:sym typeface="PT Serif"/>
              </a:rPr>
              <a:t>Improved Customer Experience: A user-friendly website with intuitive navigation and fast loading times ensures a seamless customer journey.</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6353979"/>
            <a:ext cx="18288000" cy="3181985"/>
          </a:xfrm>
          <a:prstGeom prst="rect">
            <a:avLst/>
          </a:prstGeom>
        </p:spPr>
        <p:txBody>
          <a:bodyPr anchor="t" rtlCol="false" tIns="0" lIns="0" bIns="0" rIns="0">
            <a:spAutoFit/>
          </a:bodyPr>
          <a:lstStyle/>
          <a:p>
            <a:pPr algn="ctr" marL="561341" indent="-280670" lvl="1">
              <a:lnSpc>
                <a:spcPts val="3640"/>
              </a:lnSpc>
              <a:buFont typeface="Arial"/>
              <a:buChar char="•"/>
            </a:pP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Increased Online Visibility: Effective SEO strategies implemented by a skilled development team can boost y</a:t>
            </a:r>
            <a:r>
              <a:rPr lang="en-US" sz="2600">
                <a:solidFill>
                  <a:srgbClr val="FFFFFF"/>
                </a:solidFill>
                <a:latin typeface="PT Serif"/>
                <a:ea typeface="PT Serif"/>
                <a:cs typeface="PT Serif"/>
                <a:sym typeface="PT Serif"/>
              </a:rPr>
              <a:t>our website's ranking in search engine results, attracting more organic traffic.</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Higher Conversion Rates: A visually appealing and persuasive website can convert visitors into customers more effectively.</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Cost-Effective Marketing: A well-optimized website can reduce marketing costs by attracting customers through organic search rather than paid advertising.</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804603"/>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98844" y="7405208"/>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Visit Us - www.quorawebsolution.com</a:t>
            </a:r>
          </a:p>
          <a:p>
            <a:pPr algn="ctr">
              <a:lnSpc>
                <a:spcPts val="4160"/>
              </a:lnSpc>
            </a:pPr>
            <a:r>
              <a:rPr lang="en-US" sz="2600">
                <a:solidFill>
                  <a:srgbClr val="FFFFFF"/>
                </a:solidFill>
                <a:latin typeface="PT Serif"/>
                <a:ea typeface="PT Serif"/>
                <a:cs typeface="PT Serif"/>
                <a:sym typeface="PT Serif"/>
              </a:rPr>
              <a:t>Call Us - +91 9986 056 909</a:t>
            </a:r>
          </a:p>
          <a:p>
            <a:pPr algn="ctr">
              <a:lnSpc>
                <a:spcPts val="4160"/>
              </a:lnSpc>
            </a:pPr>
            <a:r>
              <a:rPr lang="en-US" sz="2600">
                <a:solidFill>
                  <a:srgbClr val="FFFFFF"/>
                </a:solidFill>
                <a:latin typeface="PT Serif"/>
                <a:ea typeface="PT Serif"/>
                <a:cs typeface="PT Serif"/>
                <a:sym typeface="PT Serif"/>
              </a:rPr>
              <a:t>Mail Us - info@quorawebsolutions.com</a:t>
            </a:r>
          </a:p>
          <a:p>
            <a:pPr algn="ctr">
              <a:lnSpc>
                <a:spcPts val="4160"/>
              </a:lnSpc>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46411" t="0" r="-46411" b="0"/>
              </a:stretch>
            </a:blipFill>
          </p:spPr>
        </p:sp>
      </p:grpSp>
      <p:sp>
        <p:nvSpPr>
          <p:cNvPr name="TextBox 10" id="10"/>
          <p:cNvSpPr txBox="true"/>
          <p:nvPr/>
        </p:nvSpPr>
        <p:spPr>
          <a:xfrm rot="0">
            <a:off x="7271231" y="1143025"/>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PT Serif"/>
                <a:ea typeface="PT Serif"/>
                <a:cs typeface="PT Serif"/>
                <a:sym typeface="PT Serif"/>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347740" y="371515"/>
            <a:ext cx="2681783" cy="771510"/>
          </a:xfrm>
          <a:prstGeom prst="rect">
            <a:avLst/>
          </a:prstGeom>
        </p:spPr>
        <p:txBody>
          <a:bodyPr anchor="t" rtlCol="false" tIns="0" lIns="0" bIns="0" rIns="0">
            <a:spAutoFit/>
          </a:bodyPr>
          <a:lstStyle/>
          <a:p>
            <a:pPr algn="ctr">
              <a:lnSpc>
                <a:spcPts val="6000"/>
              </a:lnSpc>
            </a:pPr>
            <a:r>
              <a:rPr lang="en-US" sz="5000">
                <a:solidFill>
                  <a:srgbClr val="FFFFFF"/>
                </a:solidFill>
                <a:latin typeface="PT Serif"/>
                <a:ea typeface="PT Serif"/>
                <a:cs typeface="PT Serif"/>
                <a:sym typeface="PT Serif"/>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47830" y="264451"/>
            <a:ext cx="13683575" cy="6027666"/>
          </a:xfrm>
          <a:custGeom>
            <a:avLst/>
            <a:gdLst/>
            <a:ahLst/>
            <a:cxnLst/>
            <a:rect r="r" b="b" t="t" l="l"/>
            <a:pathLst>
              <a:path h="6027666" w="13683575">
                <a:moveTo>
                  <a:pt x="0" y="0"/>
                </a:moveTo>
                <a:lnTo>
                  <a:pt x="13683575" y="0"/>
                </a:lnTo>
                <a:lnTo>
                  <a:pt x="13683575" y="6027666"/>
                </a:lnTo>
                <a:lnTo>
                  <a:pt x="0" y="6027666"/>
                </a:lnTo>
                <a:lnTo>
                  <a:pt x="0" y="0"/>
                </a:lnTo>
                <a:close/>
              </a:path>
            </a:pathLst>
          </a:custGeom>
          <a:blipFill>
            <a:blip r:embed="rId2"/>
            <a:stretch>
              <a:fillRect l="0" t="-7156" r="-1546" b="-22512"/>
            </a:stretch>
          </a:blipFill>
        </p:spPr>
      </p:sp>
      <p:sp>
        <p:nvSpPr>
          <p:cNvPr name="TextBox 3" id="3"/>
          <p:cNvSpPr txBox="true"/>
          <p:nvPr/>
        </p:nvSpPr>
        <p:spPr>
          <a:xfrm rot="0">
            <a:off x="0" y="8501771"/>
            <a:ext cx="18288000" cy="4870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Crafting </a:t>
            </a:r>
            <a:r>
              <a:rPr lang="en-US" sz="2600">
                <a:solidFill>
                  <a:srgbClr val="FFFFFF"/>
                </a:solidFill>
                <a:latin typeface="PT Serif"/>
                <a:ea typeface="PT Serif"/>
                <a:cs typeface="PT Serif"/>
                <a:sym typeface="PT Serif"/>
              </a:rPr>
              <a:t>Your Digital Identity: A Comprehensive Guide to Website Design and Development Companies</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74669" y="340520"/>
            <a:ext cx="13500657" cy="6485443"/>
          </a:xfrm>
          <a:custGeom>
            <a:avLst/>
            <a:gdLst/>
            <a:ahLst/>
            <a:cxnLst/>
            <a:rect r="r" b="b" t="t" l="l"/>
            <a:pathLst>
              <a:path h="6485443" w="13500657">
                <a:moveTo>
                  <a:pt x="0" y="0"/>
                </a:moveTo>
                <a:lnTo>
                  <a:pt x="13500657" y="0"/>
                </a:lnTo>
                <a:lnTo>
                  <a:pt x="13500657" y="6485443"/>
                </a:lnTo>
                <a:lnTo>
                  <a:pt x="0" y="6485443"/>
                </a:lnTo>
                <a:lnTo>
                  <a:pt x="0" y="0"/>
                </a:lnTo>
                <a:close/>
              </a:path>
            </a:pathLst>
          </a:custGeom>
          <a:blipFill>
            <a:blip r:embed="rId2"/>
            <a:stretch>
              <a:fillRect l="0" t="-4812" r="-391" b="-4812"/>
            </a:stretch>
          </a:blipFill>
        </p:spPr>
      </p:sp>
      <p:sp>
        <p:nvSpPr>
          <p:cNvPr name="TextBox 3" id="3"/>
          <p:cNvSpPr txBox="true"/>
          <p:nvPr/>
        </p:nvSpPr>
        <p:spPr>
          <a:xfrm rot="0">
            <a:off x="0" y="8653504"/>
            <a:ext cx="18288000" cy="101092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PT Serif"/>
                <a:ea typeface="PT Serif"/>
                <a:cs typeface="PT Serif"/>
                <a:sym typeface="PT Serif"/>
              </a:rPr>
              <a:t>In today's digital age, a well-designed website is essential f</a:t>
            </a:r>
            <a:r>
              <a:rPr lang="en-US" sz="2600">
                <a:solidFill>
                  <a:srgbClr val="FFFFFF"/>
                </a:solidFill>
                <a:latin typeface="PT Serif"/>
                <a:ea typeface="PT Serif"/>
                <a:cs typeface="PT Serif"/>
                <a:sym typeface="PT Serif"/>
              </a:rPr>
              <a:t>or business success. </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02213" y="254905"/>
            <a:ext cx="13524904" cy="6101326"/>
          </a:xfrm>
          <a:custGeom>
            <a:avLst/>
            <a:gdLst/>
            <a:ahLst/>
            <a:cxnLst/>
            <a:rect r="r" b="b" t="t" l="l"/>
            <a:pathLst>
              <a:path h="6101326" w="13524904">
                <a:moveTo>
                  <a:pt x="0" y="0"/>
                </a:moveTo>
                <a:lnTo>
                  <a:pt x="13524904" y="0"/>
                </a:lnTo>
                <a:lnTo>
                  <a:pt x="13524904" y="6101326"/>
                </a:lnTo>
                <a:lnTo>
                  <a:pt x="0" y="6101326"/>
                </a:lnTo>
                <a:lnTo>
                  <a:pt x="0" y="0"/>
                </a:lnTo>
                <a:close/>
              </a:path>
            </a:pathLst>
          </a:custGeom>
          <a:blipFill>
            <a:blip r:embed="rId2"/>
            <a:stretch>
              <a:fillRect l="0" t="-5201" r="-782" b="-6501"/>
            </a:stretch>
          </a:blipFill>
        </p:spPr>
      </p:sp>
      <p:sp>
        <p:nvSpPr>
          <p:cNvPr name="TextBox 3" id="3"/>
          <p:cNvSpPr txBox="true"/>
          <p:nvPr/>
        </p:nvSpPr>
        <p:spPr>
          <a:xfrm rot="0">
            <a:off x="0" y="8501771"/>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A professional website can significantly impact y</a:t>
            </a:r>
            <a:r>
              <a:rPr lang="en-US" sz="2600">
                <a:solidFill>
                  <a:srgbClr val="FFFFFF"/>
                </a:solidFill>
                <a:latin typeface="PT Serif"/>
                <a:ea typeface="PT Serif"/>
                <a:cs typeface="PT Serif"/>
                <a:sym typeface="PT Serif"/>
              </a:rPr>
              <a:t>our online visibility, brand reputation, and overall business success.</a:t>
            </a:r>
          </a:p>
          <a:p>
            <a:pPr algn="ctr">
              <a:lnSpc>
                <a:spcPts val="4160"/>
              </a:lnSpc>
              <a:spcBef>
                <a:spcPct val="0"/>
              </a:spcBef>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25406" y="274356"/>
            <a:ext cx="13625627" cy="5983089"/>
          </a:xfrm>
          <a:custGeom>
            <a:avLst/>
            <a:gdLst/>
            <a:ahLst/>
            <a:cxnLst/>
            <a:rect r="r" b="b" t="t" l="l"/>
            <a:pathLst>
              <a:path h="5983089" w="13625627">
                <a:moveTo>
                  <a:pt x="0" y="0"/>
                </a:moveTo>
                <a:lnTo>
                  <a:pt x="13625627" y="0"/>
                </a:lnTo>
                <a:lnTo>
                  <a:pt x="13625627" y="5983089"/>
                </a:lnTo>
                <a:lnTo>
                  <a:pt x="0" y="5983089"/>
                </a:lnTo>
                <a:lnTo>
                  <a:pt x="0" y="0"/>
                </a:lnTo>
                <a:close/>
              </a:path>
            </a:pathLst>
          </a:custGeom>
          <a:blipFill>
            <a:blip r:embed="rId2"/>
            <a:stretch>
              <a:fillRect l="0" t="-17679" r="0" b="-8839"/>
            </a:stretch>
          </a:blipFill>
        </p:spPr>
      </p:sp>
      <p:sp>
        <p:nvSpPr>
          <p:cNvPr name="TextBox 3" id="3"/>
          <p:cNvSpPr txBox="true"/>
          <p:nvPr/>
        </p:nvSpPr>
        <p:spPr>
          <a:xfrm rot="0">
            <a:off x="0" y="8129629"/>
            <a:ext cx="18288000" cy="15347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 Whether y</a:t>
            </a:r>
            <a:r>
              <a:rPr lang="en-US" sz="2600">
                <a:solidFill>
                  <a:srgbClr val="FFFFFF"/>
                </a:solidFill>
                <a:latin typeface="PT Serif"/>
                <a:ea typeface="PT Serif"/>
                <a:cs typeface="PT Serif"/>
                <a:sym typeface="PT Serif"/>
              </a:rPr>
              <a:t>ou're a budding entrepreneur or a seasoned corporation, a well-crafted website can help you:</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Attract new customers: A visually appealing and user-friendly website can capture the attention of potential customers and encourage them to learn more about your business.</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86314"/>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Build brand awareness: A consistent brand image across y</a:t>
            </a:r>
            <a:r>
              <a:rPr lang="en-US" sz="2600">
                <a:solidFill>
                  <a:srgbClr val="FFFFFF"/>
                </a:solidFill>
                <a:latin typeface="PT Serif"/>
                <a:ea typeface="PT Serif"/>
                <a:cs typeface="PT Serif"/>
                <a:sym typeface="PT Serif"/>
              </a:rPr>
              <a:t>our website can help you build recognition and trust with your target audience.</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Generate leads and sales: A website with clear calls to action can drive conversions and help you grow your business.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Improve customer satisfaction: A website that is easy to navigate and provides valuable information can improve customer satisfaction and loyalty.</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Stay ahead of the competition: A well-maintained website can help you stay ahead of the competition and attract new customers.</a:t>
            </a:r>
          </a:p>
          <a:p>
            <a:pPr algn="ctr">
              <a:lnSpc>
                <a:spcPts val="4160"/>
              </a:lnSpc>
              <a:spcBef>
                <a:spcPct val="0"/>
              </a:spcBef>
            </a:pPr>
            <a:r>
              <a:rPr lang="en-US" sz="2600">
                <a:solidFill>
                  <a:srgbClr val="FFFFFF"/>
                </a:solidFill>
                <a:latin typeface="PT Serif"/>
                <a:ea typeface="PT Serif"/>
                <a:cs typeface="PT Serif"/>
                <a:sym typeface="PT Serif"/>
              </a:rPr>
              <a:t>Understanding the Role of Website Design and Development Companies</a:t>
            </a:r>
          </a:p>
          <a:p>
            <a:pPr algn="ctr">
              <a:lnSpc>
                <a:spcPts val="4160"/>
              </a:lnSpc>
              <a:spcBef>
                <a:spcPct val="0"/>
              </a:spcBef>
            </a:pPr>
            <a:r>
              <a:rPr lang="en-US" sz="2600">
                <a:solidFill>
                  <a:srgbClr val="FFFFFF"/>
                </a:solidFill>
                <a:latin typeface="PT Serif"/>
                <a:ea typeface="PT Serif"/>
                <a:cs typeface="PT Serif"/>
                <a:sym typeface="PT Serif"/>
              </a:rPr>
              <a:t>Website design and development companies are experts in creating and managing websites. They offer a wide range of services, including web design, web development, e-commerce development, CMS, SEO, and digital marketing.</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477209"/>
            <a:ext cx="18288000" cy="5725795"/>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PT Serif"/>
                <a:ea typeface="PT Serif"/>
                <a:cs typeface="PT Serif"/>
                <a:sym typeface="PT Serif"/>
              </a:rPr>
              <a:t>Key Factors to Consider:</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Proven track record</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Technical expertise</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Communication and collab</a:t>
            </a:r>
            <a:r>
              <a:rPr lang="en-US" sz="2600">
                <a:solidFill>
                  <a:srgbClr val="FFFFFF"/>
                </a:solidFill>
                <a:latin typeface="PT Serif"/>
                <a:ea typeface="PT Serif"/>
                <a:cs typeface="PT Serif"/>
                <a:sym typeface="PT Serif"/>
              </a:rPr>
              <a:t>oration</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Pricing and value</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Customer support</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SEO and digital marketing expertise</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Security and maintenance</a:t>
            </a:r>
          </a:p>
          <a:p>
            <a:pPr algn="ctr">
              <a:lnSpc>
                <a:spcPts val="4160"/>
              </a:lnSpc>
              <a:spcBef>
                <a:spcPct val="0"/>
              </a:spcBef>
            </a:pPr>
            <a:r>
              <a:rPr lang="en-US" sz="2600">
                <a:solidFill>
                  <a:srgbClr val="FFFFFF"/>
                </a:solidFill>
                <a:latin typeface="PT Serif"/>
                <a:ea typeface="PT Serif"/>
                <a:cs typeface="PT Serif"/>
                <a:sym typeface="PT Serif"/>
              </a:rPr>
              <a:t>The Benefits of Partnering with a Website Design and Development Company</a:t>
            </a:r>
          </a:p>
          <a:p>
            <a:pPr algn="ctr">
              <a:lnSpc>
                <a:spcPts val="4160"/>
              </a:lnSpc>
              <a:spcBef>
                <a:spcPct val="0"/>
              </a:spcBef>
            </a:pPr>
            <a:r>
              <a:rPr lang="en-US" sz="2600">
                <a:solidFill>
                  <a:srgbClr val="FFFFFF"/>
                </a:solidFill>
                <a:latin typeface="PT Serif"/>
                <a:ea typeface="PT Serif"/>
                <a:cs typeface="PT Serif"/>
                <a:sym typeface="PT Serif"/>
              </a:rPr>
              <a:t>By partnering with a reputable company, you can reap numerous benefits, including:</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33424"/>
            <a:ext cx="18288000" cy="6249670"/>
          </a:xfrm>
          <a:prstGeom prst="rect">
            <a:avLst/>
          </a:prstGeom>
        </p:spPr>
        <p:txBody>
          <a:bodyPr anchor="t" rtlCol="false" tIns="0" lIns="0" bIns="0" rIns="0">
            <a:spAutoFit/>
          </a:bodyPr>
          <a:lstStyle/>
          <a:p>
            <a:pPr algn="ctr">
              <a:lnSpc>
                <a:spcPts val="4160"/>
              </a:lnSpc>
            </a:pP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Professional Website Design: A visually appealing website that reflects your brand identity.</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Enhanced Online Visibility: Improved search engine rankings and increased website traffic.</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Stronger Brand Presence: A professional website can significantly boost your brand reputation.</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Increased Sales and Conversions: A well-designed website can drive more leads and sales.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Time and Cost Savings: Outsourcing website development can save you time and resources.</a:t>
            </a:r>
          </a:p>
          <a:p>
            <a:pPr algn="ctr">
              <a:lnSpc>
                <a:spcPts val="4160"/>
              </a:lnSpc>
            </a:pPr>
            <a:r>
              <a:rPr lang="en-US" sz="2600">
                <a:solidFill>
                  <a:srgbClr val="FFFFFF"/>
                </a:solidFill>
                <a:latin typeface="PT Serif"/>
                <a:ea typeface="PT Serif"/>
                <a:cs typeface="PT Serif"/>
                <a:sym typeface="PT Serif"/>
              </a:rPr>
              <a:t>Conclusion</a:t>
            </a:r>
          </a:p>
          <a:p>
            <a:pPr algn="ctr">
              <a:lnSpc>
                <a:spcPts val="4160"/>
              </a:lnSpc>
              <a:spcBef>
                <a:spcPct val="0"/>
              </a:spcBef>
            </a:pPr>
            <a:r>
              <a:rPr lang="en-US" sz="2600">
                <a:solidFill>
                  <a:srgbClr val="FFFFFF"/>
                </a:solidFill>
                <a:latin typeface="PT Serif"/>
                <a:ea typeface="PT Serif"/>
                <a:cs typeface="PT Serif"/>
                <a:sym typeface="PT Serif"/>
              </a:rPr>
              <a:t>A well-crafted website is y</a:t>
            </a:r>
            <a:r>
              <a:rPr lang="en-US" sz="2600">
                <a:solidFill>
                  <a:srgbClr val="FFFFFF"/>
                </a:solidFill>
                <a:latin typeface="PT Serif"/>
                <a:ea typeface="PT Serif"/>
                <a:cs typeface="PT Serif"/>
                <a:sym typeface="PT Serif"/>
              </a:rPr>
              <a:t>our digital storefront, welcoming visitors and leaving a lasting impression. By partnering with a skilled website design and development company, you can create a powerful online presence that drives business growth and success.</a:t>
            </a:r>
          </a:p>
          <a:p>
            <a:pPr algn="ctr">
              <a:lnSpc>
                <a:spcPts val="4160"/>
              </a:lnSpc>
              <a:spcBef>
                <a:spcPct val="0"/>
              </a:spcBef>
            </a:pPr>
            <a:r>
              <a:rPr lang="en-US" sz="2600">
                <a:solidFill>
                  <a:srgbClr val="FFFFFF"/>
                </a:solidFill>
                <a:latin typeface="PT Serif"/>
                <a:ea typeface="PT Serif"/>
                <a:cs typeface="PT Serif"/>
                <a:sym typeface="PT Serif"/>
              </a:rPr>
              <a:t>Remember: Your website is often the first impression you make on potential customers. Make it count. Invest in its design and development to ensure it represents your brand effectively and delivers a positive user experience.</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27643"/>
            <a:ext cx="18288000" cy="57257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Transforming </a:t>
            </a:r>
            <a:r>
              <a:rPr lang="en-US" sz="2600">
                <a:solidFill>
                  <a:srgbClr val="FFFFFF"/>
                </a:solidFill>
                <a:latin typeface="PT Serif"/>
                <a:ea typeface="PT Serif"/>
                <a:cs typeface="PT Serif"/>
                <a:sym typeface="PT Serif"/>
              </a:rPr>
              <a:t>Your Digital Presence: Partnering with a Website Design and Development Company</a:t>
            </a:r>
          </a:p>
          <a:p>
            <a:pPr algn="ctr">
              <a:lnSpc>
                <a:spcPts val="4160"/>
              </a:lnSpc>
              <a:spcBef>
                <a:spcPct val="0"/>
              </a:spcBef>
            </a:pPr>
            <a:r>
              <a:rPr lang="en-US" sz="2600">
                <a:solidFill>
                  <a:srgbClr val="FFFFFF"/>
                </a:solidFill>
                <a:latin typeface="PT Serif"/>
                <a:ea typeface="PT Serif"/>
                <a:cs typeface="PT Serif"/>
                <a:sym typeface="PT Serif"/>
              </a:rPr>
              <a:t>Your website is your online storefront. It's your 24/7 marketing tool, and your customer service channel. A well-designed and functional website can significantly impact your brand's visibility, customer engagement, and ultimately, your bottom line. This is where the expertise of a website design and development company comes into play.</a:t>
            </a:r>
          </a:p>
          <a:p>
            <a:pPr algn="ctr">
              <a:lnSpc>
                <a:spcPts val="4160"/>
              </a:lnSpc>
              <a:spcBef>
                <a:spcPct val="0"/>
              </a:spcBef>
            </a:pPr>
            <a:r>
              <a:rPr lang="en-US" sz="2600">
                <a:solidFill>
                  <a:srgbClr val="FFFFFF"/>
                </a:solidFill>
                <a:latin typeface="PT Serif"/>
                <a:ea typeface="PT Serif"/>
                <a:cs typeface="PT Serif"/>
                <a:sym typeface="PT Serif"/>
              </a:rPr>
              <a:t>What Services Do Website Design and Development Companies Offer?</a:t>
            </a:r>
          </a:p>
          <a:p>
            <a:pPr algn="ctr">
              <a:lnSpc>
                <a:spcPts val="4160"/>
              </a:lnSpc>
              <a:spcBef>
                <a:spcPct val="0"/>
              </a:spcBef>
            </a:pPr>
            <a:r>
              <a:rPr lang="en-US" sz="2600">
                <a:solidFill>
                  <a:srgbClr val="FFFFFF"/>
                </a:solidFill>
                <a:latin typeface="PT Serif"/>
                <a:ea typeface="PT Serif"/>
                <a:cs typeface="PT Serif"/>
                <a:sym typeface="PT Serif"/>
              </a:rPr>
              <a:t>Website design and development companies provide a wide range of services to help businesses establish and maintain a strong online presence. These services typically include:</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Website Design: A skilled designer can craft a visually stunning and user-friendly website that reflects your brand identity. They will consider factors such as layout, color scheme, typography, and overall aesthetics to create a site that is both pleasing to the eye and easy to navigate.</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DAGUmPmrOJE</dc:identifier>
  <dcterms:modified xsi:type="dcterms:W3CDTF">2011-08-01T06:04:30Z</dcterms:modified>
  <cp:revision>1</cp:revision>
  <dc:title>Crafting Your Digital Identity: A Comprehensive Guide to Website Design and Development Companies</dc:title>
</cp:coreProperties>
</file>