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1" d="100"/>
          <a:sy n="91" d="100"/>
        </p:scale>
        <p:origin x="-10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airflypolicy.com/missed-flight-policy/frontier-airlines-missed-flight-policy" TargetMode="Externa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airflypolicy.com/missed-flight-policy/frontier-airlines-missed-flight-policy" TargetMode="Externa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airflypolicy.com/" TargetMode="External"/><Relationship Id="rId1" Type="http://schemas.openxmlformats.org/officeDocument/2006/relationships/slideLayout" Target="../slideLayouts/slideLayout7.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528" y="0"/>
            <a:ext cx="12191695" cy="6858000"/>
          </a:xfrm>
          <a:prstGeom prst="rect">
            <a:avLst/>
          </a:prstGeom>
          <a:solidFill>
            <a:srgbClr val="12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692640" y="-731520"/>
            <a:ext cx="3657600" cy="3657600"/>
          </a:xfrm>
          <a:prstGeom prst="ellipse">
            <a:avLst/>
          </a:prstGeom>
          <a:solidFill>
            <a:srgbClr val="205D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1051560"/>
            <a:ext cx="10058400" cy="2011680"/>
          </a:xfrm>
          <a:prstGeom prst="rect">
            <a:avLst/>
          </a:prstGeom>
          <a:noFill/>
        </p:spPr>
        <p:txBody>
          <a:bodyPr wrap="none">
            <a:spAutoFit/>
          </a:bodyPr>
          <a:lstStyle/>
          <a:p>
            <a:pPr>
              <a:defRPr sz="3400" b="1">
                <a:solidFill>
                  <a:srgbClr val="FFFFFF"/>
                </a:solidFill>
              </a:defRPr>
            </a:pPr>
            <a:r>
              <a:t>Frontier Airlines Missed Flight</a:t>
            </a:r>
          </a:p>
          <a:p>
            <a:pPr>
              <a:defRPr sz="2900" b="1">
                <a:solidFill>
                  <a:srgbClr val="FFFFFF"/>
                </a:solidFill>
              </a:defRPr>
            </a:pPr>
            <a:r>
              <a:t>What to Do Next: A Step-by-Step Guide</a:t>
            </a:r>
          </a:p>
          <a:p>
            <a:pPr>
              <a:defRPr sz="1700">
                <a:solidFill>
                  <a:srgbClr val="D7E1EC"/>
                </a:solidFill>
              </a:defRPr>
            </a:pPr>
            <a:r>
              <a:t>Stay calm, check your options, and take the right next step.</a:t>
            </a:r>
          </a:p>
        </p:txBody>
      </p:sp>
      <p:sp>
        <p:nvSpPr>
          <p:cNvPr id="5" name="Rounded Rectangle 4"/>
          <p:cNvSpPr/>
          <p:nvPr/>
        </p:nvSpPr>
        <p:spPr>
          <a:xfrm>
            <a:off x="731520" y="4160520"/>
            <a:ext cx="3886200" cy="731520"/>
          </a:xfrm>
          <a:prstGeom prst="roundRect">
            <a:avLst/>
          </a:prstGeom>
          <a:solidFill>
            <a:srgbClr val="F0A6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0120" y="4343400"/>
            <a:ext cx="3474720" cy="320040"/>
          </a:xfrm>
          <a:prstGeom prst="rect">
            <a:avLst/>
          </a:prstGeom>
          <a:noFill/>
        </p:spPr>
        <p:txBody>
          <a:bodyPr wrap="none">
            <a:spAutoFit/>
          </a:bodyPr>
          <a:lstStyle/>
          <a:p>
            <a:pPr>
              <a:defRPr sz="1900" b="1">
                <a:solidFill>
                  <a:srgbClr val="12233A"/>
                </a:solidFill>
              </a:defRPr>
            </a:pPr>
            <a:r>
              <a:t>Call: +1-888-212-0809</a:t>
            </a:r>
          </a:p>
        </p:txBody>
      </p:sp>
      <p:sp>
        <p:nvSpPr>
          <p:cNvPr id="7" name="TextBox 6"/>
          <p:cNvSpPr txBox="1"/>
          <p:nvPr/>
        </p:nvSpPr>
        <p:spPr>
          <a:xfrm>
            <a:off x="731520" y="6080760"/>
            <a:ext cx="10515600" cy="274320"/>
          </a:xfrm>
          <a:prstGeom prst="rect">
            <a:avLst/>
          </a:prstGeom>
          <a:noFill/>
        </p:spPr>
        <p:txBody>
          <a:bodyPr wrap="none">
            <a:spAutoFit/>
          </a:bodyPr>
          <a:lstStyle/>
          <a:p>
            <a:pPr>
              <a:defRPr sz="1200">
                <a:solidFill>
                  <a:srgbClr val="BECDDC"/>
                </a:solidFill>
              </a:defRPr>
            </a:pPr>
            <a:r>
              <a:t>AirFlyPolicy.com</a:t>
            </a:r>
          </a:p>
        </p:txBody>
      </p:sp>
      <p:pic>
        <p:nvPicPr>
          <p:cNvPr id="8" name="Picture 7" descr="01_departure_board.png"/>
          <p:cNvPicPr>
            <a:picLocks noChangeAspect="1"/>
          </p:cNvPicPr>
          <p:nvPr/>
        </p:nvPicPr>
        <p:blipFill>
          <a:blip r:embed="rId2"/>
          <a:stretch>
            <a:fillRect/>
          </a:stretch>
        </p:blipFill>
        <p:spPr>
          <a:xfrm>
            <a:off x="6812280" y="914400"/>
            <a:ext cx="4800600" cy="2743200"/>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3341" t="41226" r="19954" b="41172"/>
          <a:stretch/>
        </p:blipFill>
        <p:spPr>
          <a:xfrm>
            <a:off x="-106528" y="0"/>
            <a:ext cx="948083" cy="2942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205D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438912"/>
            <a:ext cx="10881360" cy="594360"/>
          </a:xfrm>
          <a:prstGeom prst="rect">
            <a:avLst/>
          </a:prstGeom>
          <a:noFill/>
        </p:spPr>
        <p:txBody>
          <a:bodyPr wrap="none">
            <a:spAutoFit/>
          </a:bodyPr>
          <a:lstStyle/>
          <a:p>
            <a:pPr>
              <a:defRPr sz="2800" b="1">
                <a:solidFill>
                  <a:srgbClr val="12233A"/>
                </a:solidFill>
              </a:defRPr>
            </a:pPr>
            <a:r>
              <a:t>Introduction</a:t>
            </a:r>
          </a:p>
        </p:txBody>
      </p:sp>
      <p:sp>
        <p:nvSpPr>
          <p:cNvPr id="5" name="TextBox 4"/>
          <p:cNvSpPr txBox="1"/>
          <p:nvPr/>
        </p:nvSpPr>
        <p:spPr>
          <a:xfrm>
            <a:off x="502920" y="6446520"/>
            <a:ext cx="11155680" cy="228600"/>
          </a:xfrm>
          <a:prstGeom prst="rect">
            <a:avLst/>
          </a:prstGeom>
          <a:noFill/>
        </p:spPr>
        <p:txBody>
          <a:bodyPr wrap="none">
            <a:spAutoFit/>
          </a:bodyPr>
          <a:lstStyle/>
          <a:p>
            <a:pPr algn="r">
              <a:defRPr sz="900">
                <a:solidFill>
                  <a:srgbClr val="5F6976"/>
                </a:solidFill>
              </a:defRPr>
            </a:pPr>
            <a:r>
              <a:t>AirFlyPolicy.com  |  Frontier Airlines Travel Guide  |  2/10</a:t>
            </a:r>
          </a:p>
        </p:txBody>
      </p:sp>
      <p:sp>
        <p:nvSpPr>
          <p:cNvPr id="6" name="TextBox 5"/>
          <p:cNvSpPr txBox="1"/>
          <p:nvPr/>
        </p:nvSpPr>
        <p:spPr>
          <a:xfrm>
            <a:off x="685800" y="1325880"/>
            <a:ext cx="6400800" cy="2526333"/>
          </a:xfrm>
          <a:prstGeom prst="rect">
            <a:avLst/>
          </a:prstGeom>
          <a:noFill/>
        </p:spPr>
        <p:txBody>
          <a:bodyPr wrap="square">
            <a:spAutoFit/>
          </a:bodyPr>
          <a:lstStyle/>
          <a:p>
            <a:pPr>
              <a:spcAft>
                <a:spcPts val="800"/>
              </a:spcAft>
              <a:defRPr sz="1700">
                <a:solidFill>
                  <a:srgbClr val="232B34"/>
                </a:solidFill>
              </a:defRPr>
            </a:pPr>
            <a:r>
              <a:rPr dirty="0"/>
              <a:t>Missing a flight can be stressful, but the next steps are usually easier when you act quickly. This guide explains what to check, who to contact, and how to protect the rest of your itinerary. If you are dealing with a </a:t>
            </a:r>
            <a:r>
              <a:rPr dirty="0" smtClean="0">
                <a:hlinkClick r:id="rId2"/>
              </a:rPr>
              <a:t>frontier </a:t>
            </a:r>
            <a:r>
              <a:rPr dirty="0">
                <a:hlinkClick r:id="rId2"/>
              </a:rPr>
              <a:t>airlines missed </a:t>
            </a:r>
            <a:r>
              <a:rPr dirty="0" smtClean="0">
                <a:hlinkClick r:id="rId2"/>
              </a:rPr>
              <a:t>flight</a:t>
            </a:r>
            <a:r>
              <a:rPr dirty="0" smtClean="0"/>
              <a:t>, </a:t>
            </a:r>
            <a:r>
              <a:rPr dirty="0"/>
              <a:t>focus first on your booking status and available travel options.</a:t>
            </a:r>
          </a:p>
          <a:p>
            <a:pPr>
              <a:spcBef>
                <a:spcPts val="800"/>
              </a:spcBef>
              <a:defRPr sz="1550">
                <a:solidFill>
                  <a:srgbClr val="232B34"/>
                </a:solidFill>
              </a:defRPr>
            </a:pPr>
            <a:r>
              <a:rPr dirty="0"/>
              <a:t>• Check your itinerary and departure status.</a:t>
            </a:r>
          </a:p>
          <a:p>
            <a:pPr>
              <a:spcBef>
                <a:spcPts val="800"/>
              </a:spcBef>
              <a:defRPr sz="1550">
                <a:solidFill>
                  <a:srgbClr val="232B34"/>
                </a:solidFill>
              </a:defRPr>
            </a:pPr>
            <a:r>
              <a:rPr dirty="0"/>
              <a:t>• Contact the airline as soon as possible.</a:t>
            </a:r>
          </a:p>
          <a:p>
            <a:pPr>
              <a:spcBef>
                <a:spcPts val="800"/>
              </a:spcBef>
              <a:defRPr sz="1550">
                <a:solidFill>
                  <a:srgbClr val="232B34"/>
                </a:solidFill>
              </a:defRPr>
            </a:pPr>
            <a:r>
              <a:rPr dirty="0"/>
              <a:t>• Ask what options apply to your ticket.</a:t>
            </a:r>
          </a:p>
        </p:txBody>
      </p:sp>
      <p:sp>
        <p:nvSpPr>
          <p:cNvPr id="7" name="Rounded Rectangle 6"/>
          <p:cNvSpPr/>
          <p:nvPr/>
        </p:nvSpPr>
        <p:spPr>
          <a:xfrm>
            <a:off x="7360920" y="1234440"/>
            <a:ext cx="4251960" cy="4617720"/>
          </a:xfrm>
          <a:prstGeom prst="roundRect">
            <a:avLst/>
          </a:prstGeom>
          <a:solidFill>
            <a:srgbClr val="E6EB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01_departure_board.png"/>
          <p:cNvPicPr>
            <a:picLocks noChangeAspect="1"/>
          </p:cNvPicPr>
          <p:nvPr/>
        </p:nvPicPr>
        <p:blipFill>
          <a:blip r:embed="rId3"/>
          <a:stretch>
            <a:fillRect/>
          </a:stretch>
        </p:blipFill>
        <p:spPr>
          <a:xfrm>
            <a:off x="7479792" y="1353312"/>
            <a:ext cx="4005072" cy="4370832"/>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3341" t="41226" r="19954" b="41172"/>
          <a:stretch/>
        </p:blipFill>
        <p:spPr>
          <a:xfrm>
            <a:off x="7858" y="164592"/>
            <a:ext cx="948083" cy="2942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205D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438912"/>
            <a:ext cx="10881360" cy="594360"/>
          </a:xfrm>
          <a:prstGeom prst="rect">
            <a:avLst/>
          </a:prstGeom>
          <a:noFill/>
        </p:spPr>
        <p:txBody>
          <a:bodyPr wrap="none">
            <a:spAutoFit/>
          </a:bodyPr>
          <a:lstStyle/>
          <a:p>
            <a:pPr>
              <a:defRPr sz="2800" b="1">
                <a:solidFill>
                  <a:srgbClr val="12233A"/>
                </a:solidFill>
              </a:defRPr>
            </a:pPr>
            <a:r>
              <a:t>What to Do Immediately After Missing Your Frontier Flight</a:t>
            </a:r>
          </a:p>
        </p:txBody>
      </p:sp>
      <p:sp>
        <p:nvSpPr>
          <p:cNvPr id="5" name="TextBox 4"/>
          <p:cNvSpPr txBox="1"/>
          <p:nvPr/>
        </p:nvSpPr>
        <p:spPr>
          <a:xfrm>
            <a:off x="502920" y="6446520"/>
            <a:ext cx="11155680" cy="228600"/>
          </a:xfrm>
          <a:prstGeom prst="rect">
            <a:avLst/>
          </a:prstGeom>
          <a:noFill/>
        </p:spPr>
        <p:txBody>
          <a:bodyPr wrap="none">
            <a:spAutoFit/>
          </a:bodyPr>
          <a:lstStyle/>
          <a:p>
            <a:pPr algn="r">
              <a:defRPr sz="900">
                <a:solidFill>
                  <a:srgbClr val="5F6976"/>
                </a:solidFill>
              </a:defRPr>
            </a:pPr>
            <a:r>
              <a:t>AirFlyPolicy.com  |  Frontier Airlines Travel Guide  |  3/10</a:t>
            </a:r>
          </a:p>
        </p:txBody>
      </p:sp>
      <p:sp>
        <p:nvSpPr>
          <p:cNvPr id="6" name="TextBox 5"/>
          <p:cNvSpPr txBox="1"/>
          <p:nvPr/>
        </p:nvSpPr>
        <p:spPr>
          <a:xfrm>
            <a:off x="685800" y="1325880"/>
            <a:ext cx="6400800" cy="4251960"/>
          </a:xfrm>
          <a:prstGeom prst="rect">
            <a:avLst/>
          </a:prstGeom>
          <a:noFill/>
        </p:spPr>
        <p:txBody>
          <a:bodyPr wrap="square">
            <a:spAutoFit/>
          </a:bodyPr>
          <a:lstStyle/>
          <a:p>
            <a:pPr>
              <a:spcAft>
                <a:spcPts val="800"/>
              </a:spcAft>
              <a:defRPr sz="1700">
                <a:solidFill>
                  <a:srgbClr val="232B34"/>
                </a:solidFill>
              </a:defRPr>
            </a:pPr>
            <a:r>
              <a:t>If you realize you will not make the departure, avoid waiting until later in the day. Check your reservation, confirm the flight status, and speak with an airline representative. Acting promptly can help you understand whether any rebooking or other assistance is available under the conditions attached to your itinerary.</a:t>
            </a:r>
          </a:p>
          <a:p>
            <a:pPr>
              <a:spcBef>
                <a:spcPts val="800"/>
              </a:spcBef>
              <a:defRPr sz="1550">
                <a:solidFill>
                  <a:srgbClr val="232B34"/>
                </a:solidFill>
              </a:defRPr>
            </a:pPr>
            <a:r>
              <a:t>• Confirm whether the flight has already departed.</a:t>
            </a:r>
          </a:p>
          <a:p>
            <a:pPr>
              <a:spcBef>
                <a:spcPts val="800"/>
              </a:spcBef>
              <a:defRPr sz="1550">
                <a:solidFill>
                  <a:srgbClr val="232B34"/>
                </a:solidFill>
              </a:defRPr>
            </a:pPr>
            <a:r>
              <a:t>• Keep your confirmation and identification ready.</a:t>
            </a:r>
          </a:p>
          <a:p>
            <a:pPr>
              <a:spcBef>
                <a:spcPts val="800"/>
              </a:spcBef>
              <a:defRPr sz="1550">
                <a:solidFill>
                  <a:srgbClr val="232B34"/>
                </a:solidFill>
              </a:defRPr>
            </a:pPr>
            <a:r>
              <a:t>• Ask clearly what your immediate options are.</a:t>
            </a:r>
          </a:p>
        </p:txBody>
      </p:sp>
      <p:sp>
        <p:nvSpPr>
          <p:cNvPr id="7" name="Rounded Rectangle 6"/>
          <p:cNvSpPr/>
          <p:nvPr/>
        </p:nvSpPr>
        <p:spPr>
          <a:xfrm>
            <a:off x="7360920" y="1234440"/>
            <a:ext cx="4251960" cy="4617720"/>
          </a:xfrm>
          <a:prstGeom prst="roundRect">
            <a:avLst/>
          </a:prstGeom>
          <a:solidFill>
            <a:srgbClr val="E6EB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02_service_desk.png"/>
          <p:cNvPicPr>
            <a:picLocks noChangeAspect="1"/>
          </p:cNvPicPr>
          <p:nvPr/>
        </p:nvPicPr>
        <p:blipFill>
          <a:blip r:embed="rId2"/>
          <a:stretch>
            <a:fillRect/>
          </a:stretch>
        </p:blipFill>
        <p:spPr>
          <a:xfrm>
            <a:off x="7479792" y="1353312"/>
            <a:ext cx="4005072" cy="4370832"/>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3341" t="41226" r="19954" b="41172"/>
          <a:stretch/>
        </p:blipFill>
        <p:spPr>
          <a:xfrm>
            <a:off x="7858" y="164592"/>
            <a:ext cx="948083" cy="2942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205D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438912"/>
            <a:ext cx="10881360" cy="594360"/>
          </a:xfrm>
          <a:prstGeom prst="rect">
            <a:avLst/>
          </a:prstGeom>
          <a:noFill/>
        </p:spPr>
        <p:txBody>
          <a:bodyPr wrap="none">
            <a:spAutoFit/>
          </a:bodyPr>
          <a:lstStyle/>
          <a:p>
            <a:pPr>
              <a:defRPr sz="2800" b="1">
                <a:solidFill>
                  <a:srgbClr val="12233A"/>
                </a:solidFill>
              </a:defRPr>
            </a:pPr>
            <a:r>
              <a:t>Check Your Booking and Flight Status</a:t>
            </a:r>
          </a:p>
        </p:txBody>
      </p:sp>
      <p:sp>
        <p:nvSpPr>
          <p:cNvPr id="5" name="TextBox 4"/>
          <p:cNvSpPr txBox="1"/>
          <p:nvPr/>
        </p:nvSpPr>
        <p:spPr>
          <a:xfrm>
            <a:off x="502920" y="6446520"/>
            <a:ext cx="11155680" cy="228600"/>
          </a:xfrm>
          <a:prstGeom prst="rect">
            <a:avLst/>
          </a:prstGeom>
          <a:noFill/>
        </p:spPr>
        <p:txBody>
          <a:bodyPr wrap="none">
            <a:spAutoFit/>
          </a:bodyPr>
          <a:lstStyle/>
          <a:p>
            <a:pPr algn="r">
              <a:defRPr sz="900">
                <a:solidFill>
                  <a:srgbClr val="5F6976"/>
                </a:solidFill>
              </a:defRPr>
            </a:pPr>
            <a:r>
              <a:t>AirFlyPolicy.com  |  Frontier Airlines Travel Guide  |  4/10</a:t>
            </a:r>
          </a:p>
        </p:txBody>
      </p:sp>
      <p:sp>
        <p:nvSpPr>
          <p:cNvPr id="6" name="TextBox 5"/>
          <p:cNvSpPr txBox="1"/>
          <p:nvPr/>
        </p:nvSpPr>
        <p:spPr>
          <a:xfrm>
            <a:off x="685800" y="1325880"/>
            <a:ext cx="6400800" cy="4251960"/>
          </a:xfrm>
          <a:prstGeom prst="rect">
            <a:avLst/>
          </a:prstGeom>
          <a:noFill/>
        </p:spPr>
        <p:txBody>
          <a:bodyPr wrap="square">
            <a:spAutoFit/>
          </a:bodyPr>
          <a:lstStyle/>
          <a:p>
            <a:pPr>
              <a:spcAft>
                <a:spcPts val="800"/>
              </a:spcAft>
              <a:defRPr sz="1700">
                <a:solidFill>
                  <a:srgbClr val="232B34"/>
                </a:solidFill>
              </a:defRPr>
            </a:pPr>
            <a:r>
              <a:t>Start with the reservation details connected to your trip. Review the flight number, date, departure time, and itinerary segments. This helps you identify whether the missed departure affects only one flight or other connected travel. Use the latest booking information when speaking with an airline representative.</a:t>
            </a:r>
          </a:p>
          <a:p>
            <a:pPr>
              <a:spcBef>
                <a:spcPts val="800"/>
              </a:spcBef>
              <a:defRPr sz="1550">
                <a:solidFill>
                  <a:srgbClr val="232B34"/>
                </a:solidFill>
              </a:defRPr>
            </a:pPr>
            <a:r>
              <a:t>• Verify the booking reference and passenger name.</a:t>
            </a:r>
          </a:p>
          <a:p>
            <a:pPr>
              <a:spcBef>
                <a:spcPts val="800"/>
              </a:spcBef>
              <a:defRPr sz="1550">
                <a:solidFill>
                  <a:srgbClr val="232B34"/>
                </a:solidFill>
              </a:defRPr>
            </a:pPr>
            <a:r>
              <a:t>• Check every segment in the itinerary.</a:t>
            </a:r>
          </a:p>
          <a:p>
            <a:pPr>
              <a:spcBef>
                <a:spcPts val="800"/>
              </a:spcBef>
              <a:defRPr sz="1550">
                <a:solidFill>
                  <a:srgbClr val="232B34"/>
                </a:solidFill>
              </a:defRPr>
            </a:pPr>
            <a:r>
              <a:t>• Look for schedule or status updates.</a:t>
            </a:r>
          </a:p>
          <a:p>
            <a:pPr>
              <a:spcBef>
                <a:spcPts val="800"/>
              </a:spcBef>
              <a:defRPr sz="1550">
                <a:solidFill>
                  <a:srgbClr val="232B34"/>
                </a:solidFill>
              </a:defRPr>
            </a:pPr>
            <a:r>
              <a:t>• Keep screenshots or confirmation emails available.</a:t>
            </a:r>
          </a:p>
        </p:txBody>
      </p:sp>
      <p:sp>
        <p:nvSpPr>
          <p:cNvPr id="7" name="Rounded Rectangle 6"/>
          <p:cNvSpPr/>
          <p:nvPr/>
        </p:nvSpPr>
        <p:spPr>
          <a:xfrm>
            <a:off x="7360920" y="1234440"/>
            <a:ext cx="4251960" cy="4617720"/>
          </a:xfrm>
          <a:prstGeom prst="roundRect">
            <a:avLst/>
          </a:prstGeom>
          <a:solidFill>
            <a:srgbClr val="E6EB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03_booking_phone.png"/>
          <p:cNvPicPr>
            <a:picLocks noChangeAspect="1"/>
          </p:cNvPicPr>
          <p:nvPr/>
        </p:nvPicPr>
        <p:blipFill>
          <a:blip r:embed="rId2"/>
          <a:stretch>
            <a:fillRect/>
          </a:stretch>
        </p:blipFill>
        <p:spPr>
          <a:xfrm>
            <a:off x="7479792" y="1353312"/>
            <a:ext cx="4005072" cy="4370832"/>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3341" t="41226" r="19954" b="41172"/>
          <a:stretch/>
        </p:blipFill>
        <p:spPr>
          <a:xfrm>
            <a:off x="7858" y="164592"/>
            <a:ext cx="948083" cy="2942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205D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438912"/>
            <a:ext cx="10881360" cy="594360"/>
          </a:xfrm>
          <a:prstGeom prst="rect">
            <a:avLst/>
          </a:prstGeom>
          <a:noFill/>
        </p:spPr>
        <p:txBody>
          <a:bodyPr wrap="none">
            <a:spAutoFit/>
          </a:bodyPr>
          <a:lstStyle/>
          <a:p>
            <a:pPr>
              <a:defRPr sz="2800" b="1">
                <a:solidFill>
                  <a:srgbClr val="12233A"/>
                </a:solidFill>
              </a:defRPr>
            </a:pPr>
            <a:r>
              <a:t>Contact Frontier and Ask About Your Options</a:t>
            </a:r>
          </a:p>
        </p:txBody>
      </p:sp>
      <p:sp>
        <p:nvSpPr>
          <p:cNvPr id="5" name="TextBox 4"/>
          <p:cNvSpPr txBox="1"/>
          <p:nvPr/>
        </p:nvSpPr>
        <p:spPr>
          <a:xfrm>
            <a:off x="502920" y="6446520"/>
            <a:ext cx="11155680" cy="228600"/>
          </a:xfrm>
          <a:prstGeom prst="rect">
            <a:avLst/>
          </a:prstGeom>
          <a:noFill/>
        </p:spPr>
        <p:txBody>
          <a:bodyPr wrap="none">
            <a:spAutoFit/>
          </a:bodyPr>
          <a:lstStyle/>
          <a:p>
            <a:pPr algn="r">
              <a:defRPr sz="900">
                <a:solidFill>
                  <a:srgbClr val="5F6976"/>
                </a:solidFill>
              </a:defRPr>
            </a:pPr>
            <a:r>
              <a:t>AirFlyPolicy.com  |  Frontier Airlines Travel Guide  |  5/10</a:t>
            </a:r>
          </a:p>
        </p:txBody>
      </p:sp>
      <p:sp>
        <p:nvSpPr>
          <p:cNvPr id="6" name="TextBox 5"/>
          <p:cNvSpPr txBox="1"/>
          <p:nvPr/>
        </p:nvSpPr>
        <p:spPr>
          <a:xfrm>
            <a:off x="685800" y="1325880"/>
            <a:ext cx="6400800" cy="4251960"/>
          </a:xfrm>
          <a:prstGeom prst="rect">
            <a:avLst/>
          </a:prstGeom>
          <a:noFill/>
        </p:spPr>
        <p:txBody>
          <a:bodyPr wrap="square">
            <a:spAutoFit/>
          </a:bodyPr>
          <a:lstStyle/>
          <a:p>
            <a:pPr>
              <a:spcAft>
                <a:spcPts val="800"/>
              </a:spcAft>
              <a:defRPr sz="1700">
                <a:solidFill>
                  <a:srgbClr val="232B34"/>
                </a:solidFill>
              </a:defRPr>
            </a:pPr>
            <a:r>
              <a:t>Once you confirm the situation, contact Frontier through an appropriate customer-service channel or speak with an airport representative. Explain that you missed the scheduled departure and ask what choices are currently available. Keep the conversation focused on your booking so the representative can review the applicable options.</a:t>
            </a:r>
          </a:p>
          <a:p>
            <a:pPr>
              <a:spcBef>
                <a:spcPts val="800"/>
              </a:spcBef>
              <a:defRPr sz="1550">
                <a:solidFill>
                  <a:srgbClr val="232B34"/>
                </a:solidFill>
              </a:defRPr>
            </a:pPr>
            <a:r>
              <a:t>• Provide your confirmation details accurately.</a:t>
            </a:r>
          </a:p>
          <a:p>
            <a:pPr>
              <a:spcBef>
                <a:spcPts val="800"/>
              </a:spcBef>
              <a:defRPr sz="1550">
                <a:solidFill>
                  <a:srgbClr val="232B34"/>
                </a:solidFill>
              </a:defRPr>
            </a:pPr>
            <a:r>
              <a:t>• Ask whether your reservation remains active.</a:t>
            </a:r>
          </a:p>
          <a:p>
            <a:pPr>
              <a:spcBef>
                <a:spcPts val="800"/>
              </a:spcBef>
              <a:defRPr sz="1550">
                <a:solidFill>
                  <a:srgbClr val="232B34"/>
                </a:solidFill>
              </a:defRPr>
            </a:pPr>
            <a:r>
              <a:t>• Request available alternatives for your journey.</a:t>
            </a:r>
          </a:p>
          <a:p>
            <a:pPr>
              <a:spcBef>
                <a:spcPts val="800"/>
              </a:spcBef>
              <a:defRPr sz="1550">
                <a:solidFill>
                  <a:srgbClr val="232B34"/>
                </a:solidFill>
              </a:defRPr>
            </a:pPr>
            <a:r>
              <a:t>• Note any instructions you are given.</a:t>
            </a:r>
          </a:p>
        </p:txBody>
      </p:sp>
      <p:sp>
        <p:nvSpPr>
          <p:cNvPr id="7" name="Rounded Rectangle 6"/>
          <p:cNvSpPr/>
          <p:nvPr/>
        </p:nvSpPr>
        <p:spPr>
          <a:xfrm>
            <a:off x="7360920" y="1234440"/>
            <a:ext cx="4251960" cy="4617720"/>
          </a:xfrm>
          <a:prstGeom prst="roundRect">
            <a:avLst/>
          </a:prstGeom>
          <a:solidFill>
            <a:srgbClr val="E6EB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04_contact_support.png"/>
          <p:cNvPicPr>
            <a:picLocks noChangeAspect="1"/>
          </p:cNvPicPr>
          <p:nvPr/>
        </p:nvPicPr>
        <p:blipFill>
          <a:blip r:embed="rId2"/>
          <a:stretch>
            <a:fillRect/>
          </a:stretch>
        </p:blipFill>
        <p:spPr>
          <a:xfrm>
            <a:off x="7479792" y="1353312"/>
            <a:ext cx="4005072" cy="4370832"/>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3341" t="41226" r="19954" b="41172"/>
          <a:stretch/>
        </p:blipFill>
        <p:spPr>
          <a:xfrm>
            <a:off x="7858" y="164592"/>
            <a:ext cx="948083" cy="29429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205D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438912"/>
            <a:ext cx="10881360" cy="594360"/>
          </a:xfrm>
          <a:prstGeom prst="rect">
            <a:avLst/>
          </a:prstGeom>
          <a:noFill/>
        </p:spPr>
        <p:txBody>
          <a:bodyPr wrap="none">
            <a:spAutoFit/>
          </a:bodyPr>
          <a:lstStyle/>
          <a:p>
            <a:pPr>
              <a:defRPr sz="2800" b="1">
                <a:solidFill>
                  <a:srgbClr val="12233A"/>
                </a:solidFill>
              </a:defRPr>
            </a:pPr>
            <a:r>
              <a:t>Understand Same-Day or Rebooking Possibilities</a:t>
            </a:r>
          </a:p>
        </p:txBody>
      </p:sp>
      <p:sp>
        <p:nvSpPr>
          <p:cNvPr id="5" name="TextBox 4"/>
          <p:cNvSpPr txBox="1"/>
          <p:nvPr/>
        </p:nvSpPr>
        <p:spPr>
          <a:xfrm>
            <a:off x="502920" y="6446520"/>
            <a:ext cx="11155680" cy="228600"/>
          </a:xfrm>
          <a:prstGeom prst="rect">
            <a:avLst/>
          </a:prstGeom>
          <a:noFill/>
        </p:spPr>
        <p:txBody>
          <a:bodyPr wrap="none">
            <a:spAutoFit/>
          </a:bodyPr>
          <a:lstStyle/>
          <a:p>
            <a:pPr algn="r">
              <a:defRPr sz="900">
                <a:solidFill>
                  <a:srgbClr val="5F6976"/>
                </a:solidFill>
              </a:defRPr>
            </a:pPr>
            <a:r>
              <a:t>AirFlyPolicy.com  |  Frontier Airlines Travel Guide  |  6/10</a:t>
            </a:r>
          </a:p>
        </p:txBody>
      </p:sp>
      <p:sp>
        <p:nvSpPr>
          <p:cNvPr id="6" name="TextBox 5"/>
          <p:cNvSpPr txBox="1"/>
          <p:nvPr/>
        </p:nvSpPr>
        <p:spPr>
          <a:xfrm>
            <a:off x="685800" y="1325880"/>
            <a:ext cx="6400800" cy="4251960"/>
          </a:xfrm>
          <a:prstGeom prst="rect">
            <a:avLst/>
          </a:prstGeom>
          <a:noFill/>
        </p:spPr>
        <p:txBody>
          <a:bodyPr wrap="square">
            <a:spAutoFit/>
          </a:bodyPr>
          <a:lstStyle/>
          <a:p>
            <a:pPr>
              <a:spcAft>
                <a:spcPts val="800"/>
              </a:spcAft>
              <a:defRPr sz="1700">
                <a:solidFill>
                  <a:srgbClr val="232B34"/>
                </a:solidFill>
              </a:defRPr>
            </a:pPr>
            <a:r>
              <a:t>Depending on your fare, booking conditions, timing, and availability, different solutions may apply after a missed departure. Do not assume that every ticket receives the same treatment. Ask specifically what rebooking possibilities are available and whether you need to take action immediately to continue your trip.</a:t>
            </a:r>
          </a:p>
          <a:p>
            <a:pPr>
              <a:spcBef>
                <a:spcPts val="800"/>
              </a:spcBef>
              <a:defRPr sz="1550">
                <a:solidFill>
                  <a:srgbClr val="232B34"/>
                </a:solidFill>
              </a:defRPr>
            </a:pPr>
            <a:r>
              <a:t>• Ask about the next available flight.</a:t>
            </a:r>
          </a:p>
          <a:p>
            <a:pPr>
              <a:spcBef>
                <a:spcPts val="800"/>
              </a:spcBef>
              <a:defRPr sz="1550">
                <a:solidFill>
                  <a:srgbClr val="232B34"/>
                </a:solidFill>
              </a:defRPr>
            </a:pPr>
            <a:r>
              <a:t>• Confirm any conditions attached to the option.</a:t>
            </a:r>
          </a:p>
          <a:p>
            <a:pPr>
              <a:spcBef>
                <a:spcPts val="800"/>
              </a:spcBef>
              <a:defRPr sz="1550">
                <a:solidFill>
                  <a:srgbClr val="232B34"/>
                </a:solidFill>
              </a:defRPr>
            </a:pPr>
            <a:r>
              <a:t>• Check whether your original itinerary remains usable.</a:t>
            </a:r>
          </a:p>
          <a:p>
            <a:pPr>
              <a:spcBef>
                <a:spcPts val="800"/>
              </a:spcBef>
              <a:defRPr sz="1550">
                <a:solidFill>
                  <a:srgbClr val="232B34"/>
                </a:solidFill>
              </a:defRPr>
            </a:pPr>
            <a:r>
              <a:t>• Get the updated itinerary in writing.</a:t>
            </a:r>
          </a:p>
        </p:txBody>
      </p:sp>
      <p:sp>
        <p:nvSpPr>
          <p:cNvPr id="7" name="Rounded Rectangle 6"/>
          <p:cNvSpPr/>
          <p:nvPr/>
        </p:nvSpPr>
        <p:spPr>
          <a:xfrm>
            <a:off x="7360920" y="1234440"/>
            <a:ext cx="4251960" cy="4617720"/>
          </a:xfrm>
          <a:prstGeom prst="roundRect">
            <a:avLst/>
          </a:prstGeom>
          <a:solidFill>
            <a:srgbClr val="E6EB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05_rebooking_options.png"/>
          <p:cNvPicPr>
            <a:picLocks noChangeAspect="1"/>
          </p:cNvPicPr>
          <p:nvPr/>
        </p:nvPicPr>
        <p:blipFill>
          <a:blip r:embed="rId2"/>
          <a:stretch>
            <a:fillRect/>
          </a:stretch>
        </p:blipFill>
        <p:spPr>
          <a:xfrm>
            <a:off x="7479792" y="1353312"/>
            <a:ext cx="4005072" cy="4370832"/>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3341" t="41226" r="19954" b="41172"/>
          <a:stretch/>
        </p:blipFill>
        <p:spPr>
          <a:xfrm>
            <a:off x="7858" y="164592"/>
            <a:ext cx="948083" cy="2942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205D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438912"/>
            <a:ext cx="10881360" cy="594360"/>
          </a:xfrm>
          <a:prstGeom prst="rect">
            <a:avLst/>
          </a:prstGeom>
          <a:noFill/>
        </p:spPr>
        <p:txBody>
          <a:bodyPr wrap="none">
            <a:spAutoFit/>
          </a:bodyPr>
          <a:lstStyle/>
          <a:p>
            <a:pPr>
              <a:defRPr sz="2800" b="1">
                <a:solidFill>
                  <a:srgbClr val="12233A"/>
                </a:solidFill>
              </a:defRPr>
            </a:pPr>
            <a:r>
              <a:t>Know What Happens to Your Remaining Itinerary</a:t>
            </a:r>
          </a:p>
        </p:txBody>
      </p:sp>
      <p:sp>
        <p:nvSpPr>
          <p:cNvPr id="5" name="TextBox 4"/>
          <p:cNvSpPr txBox="1"/>
          <p:nvPr/>
        </p:nvSpPr>
        <p:spPr>
          <a:xfrm>
            <a:off x="502920" y="6446520"/>
            <a:ext cx="11155680" cy="228600"/>
          </a:xfrm>
          <a:prstGeom prst="rect">
            <a:avLst/>
          </a:prstGeom>
          <a:noFill/>
        </p:spPr>
        <p:txBody>
          <a:bodyPr wrap="none">
            <a:spAutoFit/>
          </a:bodyPr>
          <a:lstStyle/>
          <a:p>
            <a:pPr algn="r">
              <a:defRPr sz="900">
                <a:solidFill>
                  <a:srgbClr val="5F6976"/>
                </a:solidFill>
              </a:defRPr>
            </a:pPr>
            <a:r>
              <a:t>AirFlyPolicy.com  |  Frontier Airlines Travel Guide  |  7/10</a:t>
            </a:r>
          </a:p>
        </p:txBody>
      </p:sp>
      <p:sp>
        <p:nvSpPr>
          <p:cNvPr id="6" name="TextBox 5"/>
          <p:cNvSpPr txBox="1"/>
          <p:nvPr/>
        </p:nvSpPr>
        <p:spPr>
          <a:xfrm>
            <a:off x="685800" y="1325880"/>
            <a:ext cx="6400800" cy="4251960"/>
          </a:xfrm>
          <a:prstGeom prst="rect">
            <a:avLst/>
          </a:prstGeom>
          <a:noFill/>
        </p:spPr>
        <p:txBody>
          <a:bodyPr wrap="square">
            <a:spAutoFit/>
          </a:bodyPr>
          <a:lstStyle/>
          <a:p>
            <a:pPr>
              <a:spcAft>
                <a:spcPts val="800"/>
              </a:spcAft>
              <a:defRPr sz="1700">
                <a:solidFill>
                  <a:srgbClr val="232B34"/>
                </a:solidFill>
              </a:defRPr>
            </a:pPr>
            <a:r>
              <a:t>A missed departure can affect later segments, especially when several flights are linked in one reservation. Before making new plans, ask whether the rest of your itinerary is still active. Confirm each remaining segment so you do not arrive at the airport expecting a flight that is no longer available.</a:t>
            </a:r>
          </a:p>
          <a:p>
            <a:pPr>
              <a:spcBef>
                <a:spcPts val="800"/>
              </a:spcBef>
              <a:defRPr sz="1550">
                <a:solidFill>
                  <a:srgbClr val="232B34"/>
                </a:solidFill>
              </a:defRPr>
            </a:pPr>
            <a:r>
              <a:t>• Review all remaining flight segments.</a:t>
            </a:r>
          </a:p>
          <a:p>
            <a:pPr>
              <a:spcBef>
                <a:spcPts val="800"/>
              </a:spcBef>
              <a:defRPr sz="1550">
                <a:solidFill>
                  <a:srgbClr val="232B34"/>
                </a:solidFill>
              </a:defRPr>
            </a:pPr>
            <a:r>
              <a:t>• Ask how the missed segment affects the booking.</a:t>
            </a:r>
          </a:p>
          <a:p>
            <a:pPr>
              <a:spcBef>
                <a:spcPts val="800"/>
              </a:spcBef>
              <a:defRPr sz="1550">
                <a:solidFill>
                  <a:srgbClr val="232B34"/>
                </a:solidFill>
              </a:defRPr>
            </a:pPr>
            <a:r>
              <a:t>• Confirm the status of onward flights.</a:t>
            </a:r>
          </a:p>
          <a:p>
            <a:pPr>
              <a:spcBef>
                <a:spcPts val="800"/>
              </a:spcBef>
              <a:defRPr sz="1550">
                <a:solidFill>
                  <a:srgbClr val="232B34"/>
                </a:solidFill>
              </a:defRPr>
            </a:pPr>
            <a:r>
              <a:t>• Save any updated confirmation details.</a:t>
            </a:r>
          </a:p>
        </p:txBody>
      </p:sp>
      <p:sp>
        <p:nvSpPr>
          <p:cNvPr id="7" name="Rounded Rectangle 6"/>
          <p:cNvSpPr/>
          <p:nvPr/>
        </p:nvSpPr>
        <p:spPr>
          <a:xfrm>
            <a:off x="7360920" y="1234440"/>
            <a:ext cx="4251960" cy="4617720"/>
          </a:xfrm>
          <a:prstGeom prst="roundRect">
            <a:avLst/>
          </a:prstGeom>
          <a:solidFill>
            <a:srgbClr val="E6EB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06_itinerary_route.png"/>
          <p:cNvPicPr>
            <a:picLocks noChangeAspect="1"/>
          </p:cNvPicPr>
          <p:nvPr/>
        </p:nvPicPr>
        <p:blipFill>
          <a:blip r:embed="rId2"/>
          <a:stretch>
            <a:fillRect/>
          </a:stretch>
        </p:blipFill>
        <p:spPr>
          <a:xfrm>
            <a:off x="7479792" y="1353312"/>
            <a:ext cx="4005072" cy="4370832"/>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3341" t="41226" r="19954" b="41172"/>
          <a:stretch/>
        </p:blipFill>
        <p:spPr>
          <a:xfrm>
            <a:off x="7858" y="164592"/>
            <a:ext cx="948083" cy="29429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205D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438912"/>
            <a:ext cx="10881360" cy="594360"/>
          </a:xfrm>
          <a:prstGeom prst="rect">
            <a:avLst/>
          </a:prstGeom>
          <a:noFill/>
        </p:spPr>
        <p:txBody>
          <a:bodyPr wrap="none">
            <a:spAutoFit/>
          </a:bodyPr>
          <a:lstStyle/>
          <a:p>
            <a:pPr>
              <a:defRPr sz="2800" b="1">
                <a:solidFill>
                  <a:srgbClr val="12233A"/>
                </a:solidFill>
              </a:defRPr>
            </a:pPr>
            <a:r>
              <a:t>Prepare for Your Next Flight</a:t>
            </a:r>
          </a:p>
        </p:txBody>
      </p:sp>
      <p:sp>
        <p:nvSpPr>
          <p:cNvPr id="5" name="TextBox 4"/>
          <p:cNvSpPr txBox="1"/>
          <p:nvPr/>
        </p:nvSpPr>
        <p:spPr>
          <a:xfrm>
            <a:off x="502920" y="6446520"/>
            <a:ext cx="11155680" cy="228600"/>
          </a:xfrm>
          <a:prstGeom prst="rect">
            <a:avLst/>
          </a:prstGeom>
          <a:noFill/>
        </p:spPr>
        <p:txBody>
          <a:bodyPr wrap="none">
            <a:spAutoFit/>
          </a:bodyPr>
          <a:lstStyle/>
          <a:p>
            <a:pPr algn="r">
              <a:defRPr sz="900">
                <a:solidFill>
                  <a:srgbClr val="5F6976"/>
                </a:solidFill>
              </a:defRPr>
            </a:pPr>
            <a:r>
              <a:t>AirFlyPolicy.com  |  Frontier Airlines Travel Guide  |  8/10</a:t>
            </a:r>
          </a:p>
        </p:txBody>
      </p:sp>
      <p:sp>
        <p:nvSpPr>
          <p:cNvPr id="6" name="TextBox 5"/>
          <p:cNvSpPr txBox="1"/>
          <p:nvPr/>
        </p:nvSpPr>
        <p:spPr>
          <a:xfrm>
            <a:off x="685800" y="1325880"/>
            <a:ext cx="6400800" cy="4251960"/>
          </a:xfrm>
          <a:prstGeom prst="rect">
            <a:avLst/>
          </a:prstGeom>
          <a:noFill/>
        </p:spPr>
        <p:txBody>
          <a:bodyPr wrap="square">
            <a:spAutoFit/>
          </a:bodyPr>
          <a:lstStyle/>
          <a:p>
            <a:pPr>
              <a:spcAft>
                <a:spcPts val="800"/>
              </a:spcAft>
              <a:defRPr sz="1700">
                <a:solidFill>
                  <a:srgbClr val="232B34"/>
                </a:solidFill>
              </a:defRPr>
            </a:pPr>
            <a:r>
              <a:t>After securing your next travel plan, prepare carefully for the revised departure. Recheck the airport, terminal information, flight time, baggage requirements, and identification documents. Build extra time into your schedule and monitor updates before leaving. A simple checklist can reduce stress and help prevent another missed departure.</a:t>
            </a:r>
          </a:p>
          <a:p>
            <a:pPr>
              <a:spcBef>
                <a:spcPts val="800"/>
              </a:spcBef>
              <a:defRPr sz="1550">
                <a:solidFill>
                  <a:srgbClr val="232B34"/>
                </a:solidFill>
              </a:defRPr>
            </a:pPr>
            <a:r>
              <a:t>• Reconfirm the new departure details.</a:t>
            </a:r>
          </a:p>
          <a:p>
            <a:pPr>
              <a:spcBef>
                <a:spcPts val="800"/>
              </a:spcBef>
              <a:defRPr sz="1550">
                <a:solidFill>
                  <a:srgbClr val="232B34"/>
                </a:solidFill>
              </a:defRPr>
            </a:pPr>
            <a:r>
              <a:t>• Check in according to the current instructions.</a:t>
            </a:r>
          </a:p>
          <a:p>
            <a:pPr>
              <a:spcBef>
                <a:spcPts val="800"/>
              </a:spcBef>
              <a:defRPr sz="1550">
                <a:solidFill>
                  <a:srgbClr val="232B34"/>
                </a:solidFill>
              </a:defRPr>
            </a:pPr>
            <a:r>
              <a:t>• Allow extra airport travel time.</a:t>
            </a:r>
          </a:p>
          <a:p>
            <a:pPr>
              <a:spcBef>
                <a:spcPts val="800"/>
              </a:spcBef>
              <a:defRPr sz="1550">
                <a:solidFill>
                  <a:srgbClr val="232B34"/>
                </a:solidFill>
              </a:defRPr>
            </a:pPr>
            <a:r>
              <a:t>• Keep your documents and booking information accessible.</a:t>
            </a:r>
          </a:p>
        </p:txBody>
      </p:sp>
      <p:sp>
        <p:nvSpPr>
          <p:cNvPr id="7" name="Rounded Rectangle 6"/>
          <p:cNvSpPr/>
          <p:nvPr/>
        </p:nvSpPr>
        <p:spPr>
          <a:xfrm>
            <a:off x="7360920" y="1234440"/>
            <a:ext cx="4251960" cy="4617720"/>
          </a:xfrm>
          <a:prstGeom prst="roundRect">
            <a:avLst/>
          </a:prstGeom>
          <a:solidFill>
            <a:srgbClr val="E6EB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07_prepare_next_flight.png"/>
          <p:cNvPicPr>
            <a:picLocks noChangeAspect="1"/>
          </p:cNvPicPr>
          <p:nvPr/>
        </p:nvPicPr>
        <p:blipFill>
          <a:blip r:embed="rId2"/>
          <a:stretch>
            <a:fillRect/>
          </a:stretch>
        </p:blipFill>
        <p:spPr>
          <a:xfrm>
            <a:off x="7479792" y="1353312"/>
            <a:ext cx="4005072" cy="4370832"/>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3341" t="41226" r="19954" b="41172"/>
          <a:stretch/>
        </p:blipFill>
        <p:spPr>
          <a:xfrm>
            <a:off x="7858" y="164592"/>
            <a:ext cx="948083" cy="29429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205D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438912"/>
            <a:ext cx="10881360" cy="594360"/>
          </a:xfrm>
          <a:prstGeom prst="rect">
            <a:avLst/>
          </a:prstGeom>
          <a:noFill/>
        </p:spPr>
        <p:txBody>
          <a:bodyPr wrap="none">
            <a:spAutoFit/>
          </a:bodyPr>
          <a:lstStyle/>
          <a:p>
            <a:pPr>
              <a:defRPr sz="2800" b="1">
                <a:solidFill>
                  <a:srgbClr val="12233A"/>
                </a:solidFill>
              </a:defRPr>
            </a:pPr>
            <a:r>
              <a:t>Conclusion</a:t>
            </a:r>
          </a:p>
        </p:txBody>
      </p:sp>
      <p:sp>
        <p:nvSpPr>
          <p:cNvPr id="5" name="TextBox 4"/>
          <p:cNvSpPr txBox="1"/>
          <p:nvPr/>
        </p:nvSpPr>
        <p:spPr>
          <a:xfrm>
            <a:off x="502920" y="6446520"/>
            <a:ext cx="11155680" cy="228600"/>
          </a:xfrm>
          <a:prstGeom prst="rect">
            <a:avLst/>
          </a:prstGeom>
          <a:noFill/>
        </p:spPr>
        <p:txBody>
          <a:bodyPr wrap="none">
            <a:spAutoFit/>
          </a:bodyPr>
          <a:lstStyle/>
          <a:p>
            <a:pPr algn="r">
              <a:defRPr sz="900">
                <a:solidFill>
                  <a:srgbClr val="5F6976"/>
                </a:solidFill>
              </a:defRPr>
            </a:pPr>
            <a:r>
              <a:t>AirFlyPolicy.com  |  Frontier Airlines Travel Guide  |  9/10</a:t>
            </a:r>
          </a:p>
        </p:txBody>
      </p:sp>
      <p:sp>
        <p:nvSpPr>
          <p:cNvPr id="6" name="TextBox 5"/>
          <p:cNvSpPr txBox="1"/>
          <p:nvPr/>
        </p:nvSpPr>
        <p:spPr>
          <a:xfrm>
            <a:off x="731520" y="1417320"/>
            <a:ext cx="6400800" cy="1554272"/>
          </a:xfrm>
          <a:prstGeom prst="rect">
            <a:avLst/>
          </a:prstGeom>
          <a:noFill/>
        </p:spPr>
        <p:txBody>
          <a:bodyPr wrap="square">
            <a:spAutoFit/>
          </a:bodyPr>
          <a:lstStyle/>
          <a:p>
            <a:pPr>
              <a:defRPr sz="1900">
                <a:solidFill>
                  <a:srgbClr val="232B34"/>
                </a:solidFill>
              </a:defRPr>
            </a:pPr>
            <a:r>
              <a:rPr dirty="0"/>
              <a:t>A missed departure does not mean you should stop planning. Review your booking, contact the airline promptly, and confirm how the remaining itinerary is affected. For a </a:t>
            </a:r>
            <a:r>
              <a:rPr dirty="0" smtClean="0">
                <a:hlinkClick r:id="rId2"/>
              </a:rPr>
              <a:t>frontier </a:t>
            </a:r>
            <a:r>
              <a:rPr dirty="0">
                <a:hlinkClick r:id="rId2"/>
              </a:rPr>
              <a:t>airlines missed </a:t>
            </a:r>
            <a:r>
              <a:rPr dirty="0" smtClean="0">
                <a:hlinkClick r:id="rId2"/>
              </a:rPr>
              <a:t>flight</a:t>
            </a:r>
            <a:r>
              <a:rPr dirty="0" smtClean="0"/>
              <a:t>, </a:t>
            </a:r>
            <a:r>
              <a:rPr dirty="0"/>
              <a:t>staying organized and asking clear questions can help you understand the practical next steps.</a:t>
            </a:r>
          </a:p>
        </p:txBody>
      </p:sp>
      <p:sp>
        <p:nvSpPr>
          <p:cNvPr id="7" name="Rounded Rectangle 6"/>
          <p:cNvSpPr/>
          <p:nvPr/>
        </p:nvSpPr>
        <p:spPr>
          <a:xfrm>
            <a:off x="7543800" y="1417320"/>
            <a:ext cx="3840480" cy="3566160"/>
          </a:xfrm>
          <a:prstGeom prst="roundRect">
            <a:avLst/>
          </a:prstGeom>
          <a:solidFill>
            <a:srgbClr val="F4F7FA"/>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909560" y="1920240"/>
            <a:ext cx="3108960" cy="2377440"/>
          </a:xfrm>
          <a:prstGeom prst="rect">
            <a:avLst/>
          </a:prstGeom>
          <a:noFill/>
        </p:spPr>
        <p:txBody>
          <a:bodyPr wrap="none">
            <a:spAutoFit/>
          </a:bodyPr>
          <a:lstStyle/>
          <a:p>
            <a:pPr>
              <a:defRPr sz="2100" b="1">
                <a:solidFill>
                  <a:srgbClr val="12233A"/>
                </a:solidFill>
              </a:defRPr>
            </a:pPr>
            <a:r>
              <a:t>Need travel assistance?</a:t>
            </a:r>
          </a:p>
          <a:p>
            <a:pPr>
              <a:defRPr sz="1800" b="1">
                <a:solidFill>
                  <a:srgbClr val="205DA0"/>
                </a:solidFill>
              </a:defRPr>
            </a:pPr>
            <a:r>
              <a:t>Call +1-888-212-0809</a:t>
            </a:r>
          </a:p>
          <a:p>
            <a:pPr>
              <a:defRPr sz="1400">
                <a:solidFill>
                  <a:srgbClr val="5F6976"/>
                </a:solidFill>
              </a:defRPr>
            </a:pPr>
            <a:r>
              <a:t>Keep your booking details ready for faster assistance.</a:t>
            </a:r>
          </a:p>
        </p:txBody>
      </p:sp>
      <p:sp>
        <p:nvSpPr>
          <p:cNvPr id="9" name="TextBox 8"/>
          <p:cNvSpPr txBox="1"/>
          <p:nvPr/>
        </p:nvSpPr>
        <p:spPr>
          <a:xfrm>
            <a:off x="502920" y="6446520"/>
            <a:ext cx="11155680" cy="228600"/>
          </a:xfrm>
          <a:prstGeom prst="rect">
            <a:avLst/>
          </a:prstGeom>
          <a:noFill/>
        </p:spPr>
        <p:txBody>
          <a:bodyPr wrap="none">
            <a:spAutoFit/>
          </a:bodyPr>
          <a:lstStyle/>
          <a:p>
            <a:pPr algn="r">
              <a:defRPr sz="900">
                <a:solidFill>
                  <a:srgbClr val="5F6976"/>
                </a:solidFill>
              </a:defRPr>
            </a:pPr>
            <a:r>
              <a:t>AirFlyPolicy.com  |  Frontier Airlines Travel Guide  |  9/10</a:t>
            </a:r>
          </a:p>
        </p:txBody>
      </p:sp>
      <p:pic>
        <p:nvPicPr>
          <p:cNvPr id="10" name="Picture 9" descr="08_travel_plan.png"/>
          <p:cNvPicPr>
            <a:picLocks noChangeAspect="1"/>
          </p:cNvPicPr>
          <p:nvPr/>
        </p:nvPicPr>
        <p:blipFill>
          <a:blip r:embed="rId3"/>
          <a:stretch>
            <a:fillRect/>
          </a:stretch>
        </p:blipFill>
        <p:spPr>
          <a:xfrm>
            <a:off x="7818120" y="4526280"/>
            <a:ext cx="3200400" cy="1554480"/>
          </a:xfrm>
          <a:prstGeom prst="rect">
            <a:avLst/>
          </a:prstGeom>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23341" t="41226" r="19954" b="41172"/>
          <a:stretch/>
        </p:blipFill>
        <p:spPr>
          <a:xfrm>
            <a:off x="7858" y="164592"/>
            <a:ext cx="948083" cy="29429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914400"/>
            <a:ext cx="10789920" cy="914400"/>
          </a:xfrm>
          <a:prstGeom prst="rect">
            <a:avLst/>
          </a:prstGeom>
          <a:noFill/>
        </p:spPr>
        <p:txBody>
          <a:bodyPr wrap="none">
            <a:spAutoFit/>
          </a:bodyPr>
          <a:lstStyle/>
          <a:p>
            <a:pPr>
              <a:defRPr sz="3400" b="1">
                <a:solidFill>
                  <a:srgbClr val="FFFFFF"/>
                </a:solidFill>
              </a:defRPr>
            </a:pPr>
            <a:r>
              <a:t>Contact AirFlyPolicy</a:t>
            </a:r>
          </a:p>
        </p:txBody>
      </p:sp>
      <p:sp>
        <p:nvSpPr>
          <p:cNvPr id="4" name="TextBox 3"/>
          <p:cNvSpPr txBox="1"/>
          <p:nvPr/>
        </p:nvSpPr>
        <p:spPr>
          <a:xfrm>
            <a:off x="731520" y="2057400"/>
            <a:ext cx="3667094" cy="1523494"/>
          </a:xfrm>
          <a:prstGeom prst="rect">
            <a:avLst/>
          </a:prstGeom>
          <a:noFill/>
        </p:spPr>
        <p:txBody>
          <a:bodyPr wrap="none">
            <a:spAutoFit/>
          </a:bodyPr>
          <a:lstStyle/>
          <a:p>
            <a:pPr>
              <a:defRPr sz="1600" b="1">
                <a:solidFill>
                  <a:srgbClr val="BECDDC"/>
                </a:solidFill>
              </a:defRPr>
            </a:pPr>
            <a:r>
              <a:rPr dirty="0"/>
              <a:t>Website</a:t>
            </a:r>
          </a:p>
          <a:p>
            <a:pPr>
              <a:defRPr sz="2100">
                <a:solidFill>
                  <a:srgbClr val="FFFFFF"/>
                </a:solidFill>
              </a:defRPr>
            </a:pPr>
            <a:r>
              <a:rPr dirty="0">
                <a:hlinkClick r:id="rId2"/>
              </a:rPr>
              <a:t>https://www.airflypolicy.com/</a:t>
            </a:r>
            <a:endParaRPr dirty="0"/>
          </a:p>
          <a:p>
            <a:pPr>
              <a:defRPr sz="1600" b="1">
                <a:solidFill>
                  <a:srgbClr val="BECDDC"/>
                </a:solidFill>
              </a:defRPr>
            </a:pPr>
            <a:r>
              <a:rPr dirty="0"/>
              <a:t>Phone</a:t>
            </a:r>
          </a:p>
          <a:p>
            <a:pPr>
              <a:defRPr sz="2400" b="1">
                <a:solidFill>
                  <a:srgbClr val="F0A62D"/>
                </a:solidFill>
              </a:defRPr>
            </a:pPr>
            <a:r>
              <a:rPr dirty="0"/>
              <a:t>+1-888-212-0809</a:t>
            </a:r>
          </a:p>
          <a:p>
            <a:pPr>
              <a:defRPr sz="1600">
                <a:solidFill>
                  <a:srgbClr val="D7E1EC"/>
                </a:solidFill>
              </a:defRPr>
            </a:pPr>
            <a:r>
              <a:rPr dirty="0"/>
              <a:t>Travel information and booking assistance</a:t>
            </a:r>
          </a:p>
        </p:txBody>
      </p:sp>
      <p:sp>
        <p:nvSpPr>
          <p:cNvPr id="5" name="TextBox 4"/>
          <p:cNvSpPr txBox="1"/>
          <p:nvPr/>
        </p:nvSpPr>
        <p:spPr>
          <a:xfrm>
            <a:off x="731520" y="5852160"/>
            <a:ext cx="10515600" cy="365760"/>
          </a:xfrm>
          <a:prstGeom prst="rect">
            <a:avLst/>
          </a:prstGeom>
          <a:noFill/>
        </p:spPr>
        <p:txBody>
          <a:bodyPr wrap="none">
            <a:spAutoFit/>
          </a:bodyPr>
          <a:lstStyle/>
          <a:p>
            <a:pPr>
              <a:defRPr sz="1300">
                <a:solidFill>
                  <a:srgbClr val="BECDDC"/>
                </a:solidFill>
              </a:defRPr>
            </a:pPr>
            <a:r>
              <a:t>AirFlyPolicy.com</a:t>
            </a:r>
          </a:p>
        </p:txBody>
      </p:sp>
      <p:pic>
        <p:nvPicPr>
          <p:cNvPr id="6" name="Picture 5" descr="06_itinerary_route.png"/>
          <p:cNvPicPr>
            <a:picLocks noChangeAspect="1"/>
          </p:cNvPicPr>
          <p:nvPr/>
        </p:nvPicPr>
        <p:blipFill>
          <a:blip r:embed="rId3"/>
          <a:stretch>
            <a:fillRect/>
          </a:stretch>
        </p:blipFill>
        <p:spPr>
          <a:xfrm>
            <a:off x="7543800" y="1965960"/>
            <a:ext cx="3657600" cy="2377440"/>
          </a:xfrm>
          <a:prstGeom prst="rect">
            <a:avLst/>
          </a:prstGeom>
        </p:spPr>
      </p:pic>
      <p:sp>
        <p:nvSpPr>
          <p:cNvPr id="7" name="TextBox 6"/>
          <p:cNvSpPr txBox="1"/>
          <p:nvPr/>
        </p:nvSpPr>
        <p:spPr>
          <a:xfrm>
            <a:off x="731520" y="6263640"/>
            <a:ext cx="10515600" cy="228600"/>
          </a:xfrm>
          <a:prstGeom prst="rect">
            <a:avLst/>
          </a:prstGeom>
          <a:noFill/>
        </p:spPr>
        <p:txBody>
          <a:bodyPr wrap="none">
            <a:spAutoFit/>
          </a:bodyPr>
          <a:lstStyle/>
          <a:p>
            <a:pPr algn="l">
              <a:defRPr sz="900">
                <a:solidFill>
                  <a:srgbClr val="BECDDC"/>
                </a:solidFill>
              </a:defRPr>
            </a:pPr>
            <a:r>
              <a:t>Original travel illustrations created for this presentation.</a:t>
            </a:r>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23341" t="41226" r="19954" b="41172"/>
          <a:stretch/>
        </p:blipFill>
        <p:spPr>
          <a:xfrm>
            <a:off x="0" y="0"/>
            <a:ext cx="948083" cy="29429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TotalTime>
  <Words>835</Words>
  <Application>Microsoft Office PowerPoint</Application>
  <PresentationFormat>Custom</PresentationFormat>
  <Paragraphs>67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Admin</cp:lastModifiedBy>
  <cp:revision>2</cp:revision>
  <dcterms:created xsi:type="dcterms:W3CDTF">2013-01-27T09:14:16Z</dcterms:created>
  <dcterms:modified xsi:type="dcterms:W3CDTF">2026-10-08T10:26:12Z</dcterms:modified>
  <cp:category/>
</cp:coreProperties>
</file>