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67" r:id="rId3"/>
    <p:sldId id="268" r:id="rId4"/>
    <p:sldId id="270" r:id="rId5"/>
    <p:sldId id="269" r:id="rId6"/>
    <p:sldId id="262"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CC798D-D088-4B7E-8442-637D354679F1}" v="26" dt="2026-04-24T06:42:43.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varScale="1">
        <p:scale>
          <a:sx n="101" d="100"/>
          <a:sy n="101" d="100"/>
        </p:scale>
        <p:origin x="58"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 Bhardwaj" userId="8ffe6b513af6d5a2" providerId="LiveId" clId="{BED77ECA-E6D7-4E55-BDA0-F1E6C55065F9}"/>
    <pc:docChg chg="undo redo custSel modSld sldOrd">
      <pc:chgData name="Aman Bhardwaj" userId="8ffe6b513af6d5a2" providerId="LiveId" clId="{BED77ECA-E6D7-4E55-BDA0-F1E6C55065F9}" dt="2026-04-24T06:42:39.463" v="667"/>
      <pc:docMkLst>
        <pc:docMk/>
      </pc:docMkLst>
      <pc:sldChg chg="addSp modSp mod">
        <pc:chgData name="Aman Bhardwaj" userId="8ffe6b513af6d5a2" providerId="LiveId" clId="{BED77ECA-E6D7-4E55-BDA0-F1E6C55065F9}" dt="2026-04-24T06:39:02.375" v="624" actId="1076"/>
        <pc:sldMkLst>
          <pc:docMk/>
          <pc:sldMk cId="0" sldId="256"/>
        </pc:sldMkLst>
        <pc:spChg chg="add">
          <ac:chgData name="Aman Bhardwaj" userId="8ffe6b513af6d5a2" providerId="LiveId" clId="{BED77ECA-E6D7-4E55-BDA0-F1E6C55065F9}" dt="2026-04-24T06:38:20.909" v="601"/>
          <ac:spMkLst>
            <pc:docMk/>
            <pc:sldMk cId="0" sldId="256"/>
            <ac:spMk id="2" creationId="{5F590F59-F16A-CF9C-2AEC-4535A24FFC6A}"/>
          </ac:spMkLst>
        </pc:spChg>
        <pc:spChg chg="mod">
          <ac:chgData name="Aman Bhardwaj" userId="8ffe6b513af6d5a2" providerId="LiveId" clId="{BED77ECA-E6D7-4E55-BDA0-F1E6C55065F9}" dt="2026-04-24T06:39:02.375" v="624" actId="1076"/>
          <ac:spMkLst>
            <pc:docMk/>
            <pc:sldMk cId="0" sldId="256"/>
            <ac:spMk id="5" creationId="{00000000-0000-0000-0000-000000000000}"/>
          </ac:spMkLst>
        </pc:spChg>
        <pc:spChg chg="mod">
          <ac:chgData name="Aman Bhardwaj" userId="8ffe6b513af6d5a2" providerId="LiveId" clId="{BED77ECA-E6D7-4E55-BDA0-F1E6C55065F9}" dt="2026-04-24T06:38:13.068" v="600"/>
          <ac:spMkLst>
            <pc:docMk/>
            <pc:sldMk cId="0" sldId="256"/>
            <ac:spMk id="54" creationId="{00000000-0000-0000-0000-000000000000}"/>
          </ac:spMkLst>
        </pc:spChg>
      </pc:sldChg>
      <pc:sldChg chg="addSp delSp modSp mod">
        <pc:chgData name="Aman Bhardwaj" userId="8ffe6b513af6d5a2" providerId="LiveId" clId="{BED77ECA-E6D7-4E55-BDA0-F1E6C55065F9}" dt="2026-04-24T06:39:54.710" v="633" actId="20577"/>
        <pc:sldMkLst>
          <pc:docMk/>
          <pc:sldMk cId="1520455944" sldId="267"/>
        </pc:sldMkLst>
        <pc:spChg chg="add mod">
          <ac:chgData name="Aman Bhardwaj" userId="8ffe6b513af6d5a2" providerId="LiveId" clId="{BED77ECA-E6D7-4E55-BDA0-F1E6C55065F9}" dt="2026-04-24T06:39:54.710" v="633" actId="20577"/>
          <ac:spMkLst>
            <pc:docMk/>
            <pc:sldMk cId="1520455944" sldId="267"/>
            <ac:spMk id="3" creationId="{0AD855BD-E1FF-3A57-F863-566BD5CF8C25}"/>
          </ac:spMkLst>
        </pc:spChg>
        <pc:spChg chg="del mod">
          <ac:chgData name="Aman Bhardwaj" userId="8ffe6b513af6d5a2" providerId="LiveId" clId="{BED77ECA-E6D7-4E55-BDA0-F1E6C55065F9}" dt="2026-04-24T06:39:21.802" v="627"/>
          <ac:spMkLst>
            <pc:docMk/>
            <pc:sldMk cId="1520455944" sldId="267"/>
            <ac:spMk id="5" creationId="{00000000-0000-0000-0000-000000000000}"/>
          </ac:spMkLst>
        </pc:spChg>
        <pc:spChg chg="mod">
          <ac:chgData name="Aman Bhardwaj" userId="8ffe6b513af6d5a2" providerId="LiveId" clId="{BED77ECA-E6D7-4E55-BDA0-F1E6C55065F9}" dt="2026-04-24T06:39:14.360" v="625"/>
          <ac:spMkLst>
            <pc:docMk/>
            <pc:sldMk cId="1520455944" sldId="267"/>
            <ac:spMk id="54" creationId="{00000000-0000-0000-0000-000000000000}"/>
          </ac:spMkLst>
        </pc:spChg>
      </pc:sldChg>
      <pc:sldChg chg="addSp delSp modSp mod">
        <pc:chgData name="Aman Bhardwaj" userId="8ffe6b513af6d5a2" providerId="LiveId" clId="{BED77ECA-E6D7-4E55-BDA0-F1E6C55065F9}" dt="2026-04-24T06:40:43.950" v="645" actId="20577"/>
        <pc:sldMkLst>
          <pc:docMk/>
          <pc:sldMk cId="284737247" sldId="268"/>
        </pc:sldMkLst>
        <pc:spChg chg="add mod">
          <ac:chgData name="Aman Bhardwaj" userId="8ffe6b513af6d5a2" providerId="LiveId" clId="{BED77ECA-E6D7-4E55-BDA0-F1E6C55065F9}" dt="2026-04-24T06:40:43.950" v="645" actId="20577"/>
          <ac:spMkLst>
            <pc:docMk/>
            <pc:sldMk cId="284737247" sldId="268"/>
            <ac:spMk id="2" creationId="{E7814632-F07B-8182-EB1A-F7AC9411D13E}"/>
          </ac:spMkLst>
        </pc:spChg>
        <pc:spChg chg="del mod">
          <ac:chgData name="Aman Bhardwaj" userId="8ffe6b513af6d5a2" providerId="LiveId" clId="{BED77ECA-E6D7-4E55-BDA0-F1E6C55065F9}" dt="2026-04-24T06:40:18.254" v="636"/>
          <ac:spMkLst>
            <pc:docMk/>
            <pc:sldMk cId="284737247" sldId="268"/>
            <ac:spMk id="11" creationId="{C7959A97-D4D0-9748-832E-B65D8AF4125A}"/>
          </ac:spMkLst>
        </pc:spChg>
        <pc:spChg chg="mod">
          <ac:chgData name="Aman Bhardwaj" userId="8ffe6b513af6d5a2" providerId="LiveId" clId="{BED77ECA-E6D7-4E55-BDA0-F1E6C55065F9}" dt="2026-04-24T06:40:10.130" v="634"/>
          <ac:spMkLst>
            <pc:docMk/>
            <pc:sldMk cId="284737247" sldId="268"/>
            <ac:spMk id="54" creationId="{00000000-0000-0000-0000-000000000000}"/>
          </ac:spMkLst>
        </pc:spChg>
      </pc:sldChg>
      <pc:sldChg chg="addSp modSp mod">
        <pc:chgData name="Aman Bhardwaj" userId="8ffe6b513af6d5a2" providerId="LiveId" clId="{BED77ECA-E6D7-4E55-BDA0-F1E6C55065F9}" dt="2026-04-24T06:42:39.463" v="667"/>
        <pc:sldMkLst>
          <pc:docMk/>
          <pc:sldMk cId="3273290434" sldId="269"/>
        </pc:sldMkLst>
        <pc:spChg chg="add">
          <ac:chgData name="Aman Bhardwaj" userId="8ffe6b513af6d5a2" providerId="LiveId" clId="{BED77ECA-E6D7-4E55-BDA0-F1E6C55065F9}" dt="2026-04-24T06:42:23.180" v="663"/>
          <ac:spMkLst>
            <pc:docMk/>
            <pc:sldMk cId="3273290434" sldId="269"/>
            <ac:spMk id="2" creationId="{ECF09F67-CBB1-67C7-350A-39EBBCD4E7B2}"/>
          </ac:spMkLst>
        </pc:spChg>
        <pc:spChg chg="mod">
          <ac:chgData name="Aman Bhardwaj" userId="8ffe6b513af6d5a2" providerId="LiveId" clId="{BED77ECA-E6D7-4E55-BDA0-F1E6C55065F9}" dt="2026-04-24T06:42:39.463" v="667"/>
          <ac:spMkLst>
            <pc:docMk/>
            <pc:sldMk cId="3273290434" sldId="269"/>
            <ac:spMk id="4" creationId="{FA1E1853-A655-30BE-8687-D995A62375C3}"/>
          </ac:spMkLst>
        </pc:spChg>
        <pc:spChg chg="mod">
          <ac:chgData name="Aman Bhardwaj" userId="8ffe6b513af6d5a2" providerId="LiveId" clId="{BED77ECA-E6D7-4E55-BDA0-F1E6C55065F9}" dt="2026-04-24T06:42:16.818" v="661" actId="1076"/>
          <ac:spMkLst>
            <pc:docMk/>
            <pc:sldMk cId="3273290434" sldId="269"/>
            <ac:spMk id="54" creationId="{00000000-0000-0000-0000-000000000000}"/>
          </ac:spMkLst>
        </pc:spChg>
      </pc:sldChg>
      <pc:sldChg chg="addSp delSp modSp mod ord">
        <pc:chgData name="Aman Bhardwaj" userId="8ffe6b513af6d5a2" providerId="LiveId" clId="{BED77ECA-E6D7-4E55-BDA0-F1E6C55065F9}" dt="2026-04-24T06:41:58.023" v="659" actId="1076"/>
        <pc:sldMkLst>
          <pc:docMk/>
          <pc:sldMk cId="1672709530" sldId="270"/>
        </pc:sldMkLst>
        <pc:spChg chg="add mod">
          <ac:chgData name="Aman Bhardwaj" userId="8ffe6b513af6d5a2" providerId="LiveId" clId="{BED77ECA-E6D7-4E55-BDA0-F1E6C55065F9}" dt="2026-04-24T06:41:54.176" v="658" actId="20577"/>
          <ac:spMkLst>
            <pc:docMk/>
            <pc:sldMk cId="1672709530" sldId="270"/>
            <ac:spMk id="3" creationId="{0AAF45C0-E20D-63AE-EDB1-E4A54093A0A2}"/>
          </ac:spMkLst>
        </pc:spChg>
        <pc:spChg chg="del mod">
          <ac:chgData name="Aman Bhardwaj" userId="8ffe6b513af6d5a2" providerId="LiveId" clId="{BED77ECA-E6D7-4E55-BDA0-F1E6C55065F9}" dt="2026-04-24T06:41:36.913" v="649"/>
          <ac:spMkLst>
            <pc:docMk/>
            <pc:sldMk cId="1672709530" sldId="270"/>
            <ac:spMk id="8" creationId="{5E54DC45-FD1B-05D6-4FC1-D5F373202F8D}"/>
          </ac:spMkLst>
        </pc:spChg>
        <pc:spChg chg="mod">
          <ac:chgData name="Aman Bhardwaj" userId="8ffe6b513af6d5a2" providerId="LiveId" clId="{BED77ECA-E6D7-4E55-BDA0-F1E6C55065F9}" dt="2026-04-24T06:41:58.023" v="659" actId="1076"/>
          <ac:spMkLst>
            <pc:docMk/>
            <pc:sldMk cId="1672709530" sldId="270"/>
            <ac:spMk id="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263796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669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8383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585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78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23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6aeddc9f5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6aeddc9f56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34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kangaroocopperrecycling.com.au/scrap-metal-singleton/"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news.bangboxonline.com/how-scrap-metal-recycling-supports-singletons-environmen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kangaroocopperrecycling.com.a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2447985"/>
            <a:ext cx="8975355" cy="559711"/>
          </a:xfrm>
          <a:prstGeom prst="rect">
            <a:avLst/>
          </a:prstGeom>
        </p:spPr>
        <p:txBody>
          <a:bodyPr spcFirstLastPara="1" wrap="square" lIns="91425" tIns="91425" rIns="91425" bIns="91425" anchor="b" anchorCtr="0">
            <a:noAutofit/>
          </a:bodyPr>
          <a:lstStyle/>
          <a:p>
            <a:r>
              <a:rPr lang="en-US" sz="2800" b="1" dirty="0"/>
              <a:t>How Scrap Metal Recycling Supports Singleton’s Environment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sp>
        <p:nvSpPr>
          <p:cNvPr id="5" name="Rectangle 3"/>
          <p:cNvSpPr>
            <a:spLocks noGrp="1" noChangeArrowheads="1"/>
          </p:cNvSpPr>
          <p:nvPr>
            <p:ph type="subTitle" idx="1"/>
          </p:nvPr>
        </p:nvSpPr>
        <p:spPr bwMode="auto">
          <a:xfrm>
            <a:off x="138609" y="3221891"/>
            <a:ext cx="8340373" cy="16004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l"/>
            <a:r>
              <a:rPr lang="en-US" sz="1400" dirty="0"/>
              <a:t>Whether it be your own garage or the site that you work in, you are bound to some</a:t>
            </a:r>
          </a:p>
          <a:p>
            <a:pPr algn="l"/>
            <a:r>
              <a:rPr lang="en-US" sz="1400" dirty="0"/>
              <a:t>scrap metal lying around. The majority of people never even consider how their </a:t>
            </a:r>
          </a:p>
          <a:p>
            <a:pPr algn="l"/>
            <a:r>
              <a:rPr lang="en-US" sz="1400" dirty="0"/>
              <a:t>scrap metal affects the environment. </a:t>
            </a:r>
          </a:p>
          <a:p>
            <a:pPr algn="l"/>
            <a:endParaRPr lang="en-US" sz="1400" dirty="0"/>
          </a:p>
          <a:p>
            <a:pPr algn="l"/>
            <a:r>
              <a:rPr lang="en-US" sz="1400" dirty="0"/>
              <a:t>This guest post will explain how recycling scrap metal has a positive impact on the</a:t>
            </a:r>
          </a:p>
          <a:p>
            <a:pPr algn="l"/>
            <a:r>
              <a:rPr lang="en-US" sz="1400" dirty="0"/>
              <a:t>environment of Singleton. The post will also explain why selecting the correct</a:t>
            </a:r>
          </a:p>
          <a:p>
            <a:pPr algn="l"/>
            <a:r>
              <a:rPr lang="en-US" sz="1400" dirty="0"/>
              <a:t>service provider is critical.</a:t>
            </a:r>
          </a:p>
        </p:txBody>
      </p:sp>
      <p:pic>
        <p:nvPicPr>
          <p:cNvPr id="3" name="Picture 2" descr="A logo with a kangaroo in the middle">
            <a:extLst>
              <a:ext uri="{FF2B5EF4-FFF2-40B4-BE49-F238E27FC236}">
                <a16:creationId xmlns:a16="http://schemas.microsoft.com/office/drawing/2014/main" id="{D567557C-12E0-527D-2AF5-20C27149D25E}"/>
              </a:ext>
            </a:extLst>
          </p:cNvPr>
          <p:cNvPicPr>
            <a:picLocks noChangeAspect="1"/>
          </p:cNvPicPr>
          <p:nvPr/>
        </p:nvPicPr>
        <p:blipFill>
          <a:blip r:embed="rId4"/>
          <a:stretch>
            <a:fillRect/>
          </a:stretch>
        </p:blipFill>
        <p:spPr>
          <a:xfrm>
            <a:off x="6556489" y="68244"/>
            <a:ext cx="2418866" cy="1290856"/>
          </a:xfrm>
          <a:prstGeom prst="rect">
            <a:avLst/>
          </a:prstGeom>
        </p:spPr>
      </p:pic>
      <p:pic>
        <p:nvPicPr>
          <p:cNvPr id="8" name="Picture 7" descr="A bundle of black and white cables&#10;&#10;AI-generated content may be incorrect.">
            <a:extLst>
              <a:ext uri="{FF2B5EF4-FFF2-40B4-BE49-F238E27FC236}">
                <a16:creationId xmlns:a16="http://schemas.microsoft.com/office/drawing/2014/main" id="{50BDD20E-E88F-2F06-A0A9-923581FFA383}"/>
              </a:ext>
            </a:extLst>
          </p:cNvPr>
          <p:cNvPicPr>
            <a:picLocks noChangeAspect="1"/>
          </p:cNvPicPr>
          <p:nvPr/>
        </p:nvPicPr>
        <p:blipFill>
          <a:blip r:embed="rId5"/>
          <a:stretch>
            <a:fillRect/>
          </a:stretch>
        </p:blipFill>
        <p:spPr>
          <a:xfrm>
            <a:off x="260033" y="183009"/>
            <a:ext cx="2528887" cy="11760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70248" y="258376"/>
            <a:ext cx="6219027" cy="1095335"/>
          </a:xfrm>
          <a:prstGeom prst="rect">
            <a:avLst/>
          </a:prstGeom>
        </p:spPr>
        <p:txBody>
          <a:bodyPr spcFirstLastPara="1" wrap="square" lIns="91425" tIns="91425" rIns="91425" bIns="91425" anchor="b" anchorCtr="0">
            <a:noAutofit/>
          </a:bodyPr>
          <a:lstStyle/>
          <a:p>
            <a:r>
              <a:rPr lang="en-US" sz="3200" b="1" dirty="0"/>
              <a:t>How Recycling Helps Save the Environment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pic>
        <p:nvPicPr>
          <p:cNvPr id="2" name="Picture 1" descr="A logo with a kangaroo in the middle">
            <a:extLst>
              <a:ext uri="{FF2B5EF4-FFF2-40B4-BE49-F238E27FC236}">
                <a16:creationId xmlns:a16="http://schemas.microsoft.com/office/drawing/2014/main" id="{896D5400-4E07-771C-8815-91B8F00CDA68}"/>
              </a:ext>
            </a:extLst>
          </p:cNvPr>
          <p:cNvPicPr>
            <a:picLocks noChangeAspect="1"/>
          </p:cNvPicPr>
          <p:nvPr/>
        </p:nvPicPr>
        <p:blipFill>
          <a:blip r:embed="rId4"/>
          <a:stretch>
            <a:fillRect/>
          </a:stretch>
        </p:blipFill>
        <p:spPr>
          <a:xfrm>
            <a:off x="6750657" y="113964"/>
            <a:ext cx="2323095" cy="1239747"/>
          </a:xfrm>
          <a:prstGeom prst="rect">
            <a:avLst/>
          </a:prstGeom>
        </p:spPr>
      </p:pic>
      <p:sp>
        <p:nvSpPr>
          <p:cNvPr id="3" name="Rectangle 1">
            <a:extLst>
              <a:ext uri="{FF2B5EF4-FFF2-40B4-BE49-F238E27FC236}">
                <a16:creationId xmlns:a16="http://schemas.microsoft.com/office/drawing/2014/main" id="{0AD855BD-E1FF-3A57-F863-566BD5CF8C25}"/>
              </a:ext>
            </a:extLst>
          </p:cNvPr>
          <p:cNvSpPr>
            <a:spLocks noGrp="1" noChangeArrowheads="1"/>
          </p:cNvSpPr>
          <p:nvPr>
            <p:ph type="subTitle" idx="1"/>
          </p:nvPr>
        </p:nvSpPr>
        <p:spPr bwMode="auto">
          <a:xfrm>
            <a:off x="120650" y="2453671"/>
            <a:ext cx="8834424" cy="15696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Recycling scrap ensures that there is no pollution and avoids any additional depletion of resources. The cost of mining is very high, compared to recycling, not only because of the energy used but also because of the amount of land and water that is required.’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Many people who search for </a:t>
            </a:r>
            <a:r>
              <a:rPr kumimoji="0" lang="en-US" altLang="en-US" sz="1600" b="1" i="0" u="none" strike="noStrike" cap="none" normalizeH="0" baseline="0" dirty="0">
                <a:ln>
                  <a:noFill/>
                </a:ln>
                <a:solidFill>
                  <a:srgbClr val="2D65FE"/>
                </a:solidFill>
                <a:effectLst/>
                <a:latin typeface="+mn-lt"/>
                <a:hlinkClick r:id="rId5"/>
              </a:rPr>
              <a:t>scrap metal Singleton</a:t>
            </a:r>
            <a:r>
              <a:rPr kumimoji="0" lang="en-US" altLang="en-US" sz="1600" b="0" i="0" u="none" strike="noStrike" cap="none" normalizeH="0" baseline="0" dirty="0">
                <a:ln>
                  <a:noFill/>
                </a:ln>
                <a:solidFill>
                  <a:srgbClr val="000000"/>
                </a:solidFill>
                <a:effectLst/>
                <a:latin typeface="+mn-lt"/>
              </a:rPr>
              <a:t> also want to ensure responsible waste management. You can achieve this objective by using the services of a professional recycler.</a:t>
            </a:r>
            <a:endParaRPr kumimoji="0" lang="en-US" altLang="en-US"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52045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47623" y="1021988"/>
            <a:ext cx="5917150" cy="1114425"/>
          </a:xfrm>
          <a:prstGeom prst="rect">
            <a:avLst/>
          </a:prstGeom>
        </p:spPr>
        <p:txBody>
          <a:bodyPr spcFirstLastPara="1" wrap="square" lIns="91425" tIns="91425" rIns="91425" bIns="91425" anchor="b" anchorCtr="0">
            <a:noAutofit/>
          </a:bodyPr>
          <a:lstStyle/>
          <a:p>
            <a:r>
              <a:rPr lang="en-US" sz="3200" b="1" dirty="0"/>
              <a:t>Reduction Of Waste in Landfills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pic>
        <p:nvPicPr>
          <p:cNvPr id="3" name="Picture 2" descr="A logo with a kangaroo in the middle">
            <a:extLst>
              <a:ext uri="{FF2B5EF4-FFF2-40B4-BE49-F238E27FC236}">
                <a16:creationId xmlns:a16="http://schemas.microsoft.com/office/drawing/2014/main" id="{9D40E12D-4AAB-7359-F52F-69792C802ABE}"/>
              </a:ext>
            </a:extLst>
          </p:cNvPr>
          <p:cNvPicPr>
            <a:picLocks noChangeAspect="1"/>
          </p:cNvPicPr>
          <p:nvPr/>
        </p:nvPicPr>
        <p:blipFill>
          <a:blip r:embed="rId4"/>
          <a:stretch>
            <a:fillRect/>
          </a:stretch>
        </p:blipFill>
        <p:spPr>
          <a:xfrm>
            <a:off x="6556489" y="68244"/>
            <a:ext cx="2418866" cy="1290856"/>
          </a:xfrm>
          <a:prstGeom prst="rect">
            <a:avLst/>
          </a:prstGeom>
        </p:spPr>
      </p:pic>
      <p:sp>
        <p:nvSpPr>
          <p:cNvPr id="2" name="Subtitle 1">
            <a:extLst>
              <a:ext uri="{FF2B5EF4-FFF2-40B4-BE49-F238E27FC236}">
                <a16:creationId xmlns:a16="http://schemas.microsoft.com/office/drawing/2014/main" id="{E7814632-F07B-8182-EB1A-F7AC9411D13E}"/>
              </a:ext>
            </a:extLst>
          </p:cNvPr>
          <p:cNvSpPr>
            <a:spLocks noGrp="1" noChangeArrowheads="1"/>
          </p:cNvSpPr>
          <p:nvPr>
            <p:ph type="subTitle" idx="1"/>
          </p:nvPr>
        </p:nvSpPr>
        <p:spPr bwMode="auto">
          <a:xfrm>
            <a:off x="185738" y="2559954"/>
            <a:ext cx="8701323"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Metals can decompose after about 1,000 years before rusting. Throwing metal garbage creates an additional environmental burden. Recycling metals will ensure that there is no waste deposited in the landfill sites and also prevent any environmental pollution. Every time you recycle </a:t>
            </a:r>
            <a:r>
              <a:rPr kumimoji="0" lang="en-US" altLang="en-US" sz="1600" b="1" i="0" u="none" strike="noStrike" cap="none" normalizeH="0" baseline="0" dirty="0">
                <a:ln>
                  <a:noFill/>
                </a:ln>
                <a:solidFill>
                  <a:srgbClr val="000000"/>
                </a:solidFill>
                <a:effectLst/>
                <a:latin typeface="+mn-lt"/>
              </a:rPr>
              <a:t>scrap metal </a:t>
            </a:r>
            <a:r>
              <a:rPr kumimoji="0" lang="en-US" altLang="en-US" sz="1600" b="1" i="0" u="none" strike="noStrike" cap="none" normalizeH="0" baseline="0" dirty="0" err="1">
                <a:ln>
                  <a:noFill/>
                </a:ln>
                <a:solidFill>
                  <a:srgbClr val="000000"/>
                </a:solidFill>
                <a:effectLst/>
                <a:latin typeface="+mn-lt"/>
              </a:rPr>
              <a:t>Muswellbrook</a:t>
            </a:r>
            <a:r>
              <a:rPr kumimoji="0" lang="en-US" altLang="en-US" sz="1600" b="0" i="0" u="none" strike="noStrike" cap="none" normalizeH="0" baseline="0" dirty="0">
                <a:ln>
                  <a:noFill/>
                </a:ln>
                <a:solidFill>
                  <a:srgbClr val="000000"/>
                </a:solidFill>
                <a:effectLst/>
                <a:latin typeface="+mn-lt"/>
              </a:rPr>
              <a:t>, you assist in </a:t>
            </a:r>
            <a:r>
              <a:rPr kumimoji="0" lang="en-US" altLang="en-US" sz="1600" b="0" i="0" u="none" strike="noStrike" cap="none" normalizeH="0" baseline="0" dirty="0" err="1">
                <a:ln>
                  <a:noFill/>
                </a:ln>
                <a:solidFill>
                  <a:srgbClr val="000000"/>
                </a:solidFill>
                <a:effectLst/>
                <a:latin typeface="+mn-lt"/>
              </a:rPr>
              <a:t>minimising</a:t>
            </a:r>
            <a:r>
              <a:rPr kumimoji="0" lang="en-US" altLang="en-US" sz="1600" b="0" i="0" u="none" strike="noStrike" cap="none" normalizeH="0" baseline="0" dirty="0">
                <a:ln>
                  <a:noFill/>
                </a:ln>
                <a:solidFill>
                  <a:srgbClr val="000000"/>
                </a:solidFill>
                <a:effectLst/>
                <a:latin typeface="+mn-lt"/>
              </a:rPr>
              <a:t> landfill waste.</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600" dirty="0">
              <a:solidFill>
                <a:srgbClr val="000000"/>
              </a:solidFill>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Every time you visit a recycling facility, you aid in decreasing landfill waste.</a:t>
            </a:r>
            <a:endParaRPr kumimoji="0" lang="en-US" altLang="en-US"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8473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66699" y="881392"/>
            <a:ext cx="5622426" cy="906645"/>
          </a:xfrm>
          <a:prstGeom prst="rect">
            <a:avLst/>
          </a:prstGeom>
        </p:spPr>
        <p:txBody>
          <a:bodyPr spcFirstLastPara="1" wrap="square" lIns="91425" tIns="91425" rIns="91425" bIns="91425" anchor="b" anchorCtr="0">
            <a:noAutofit/>
          </a:bodyPr>
          <a:lstStyle/>
          <a:p>
            <a:r>
              <a:rPr lang="en-US" sz="3000" b="1" dirty="0"/>
              <a:t>Effective Collection and Processing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pic>
        <p:nvPicPr>
          <p:cNvPr id="2" name="Picture 1" descr="A logo with a kangaroo in the middle">
            <a:extLst>
              <a:ext uri="{FF2B5EF4-FFF2-40B4-BE49-F238E27FC236}">
                <a16:creationId xmlns:a16="http://schemas.microsoft.com/office/drawing/2014/main" id="{2DA0D09B-3492-3868-86FE-4286A1E9E307}"/>
              </a:ext>
            </a:extLst>
          </p:cNvPr>
          <p:cNvPicPr>
            <a:picLocks noChangeAspect="1"/>
          </p:cNvPicPr>
          <p:nvPr/>
        </p:nvPicPr>
        <p:blipFill>
          <a:blip r:embed="rId4"/>
          <a:stretch>
            <a:fillRect/>
          </a:stretch>
        </p:blipFill>
        <p:spPr>
          <a:xfrm>
            <a:off x="6556489" y="68244"/>
            <a:ext cx="2418866" cy="1290856"/>
          </a:xfrm>
          <a:prstGeom prst="rect">
            <a:avLst/>
          </a:prstGeom>
        </p:spPr>
      </p:pic>
      <p:sp>
        <p:nvSpPr>
          <p:cNvPr id="3" name="Rectangle 1">
            <a:extLst>
              <a:ext uri="{FF2B5EF4-FFF2-40B4-BE49-F238E27FC236}">
                <a16:creationId xmlns:a16="http://schemas.microsoft.com/office/drawing/2014/main" id="{0AAF45C0-E20D-63AE-EDB1-E4A54093A0A2}"/>
              </a:ext>
            </a:extLst>
          </p:cNvPr>
          <p:cNvSpPr>
            <a:spLocks noGrp="1" noChangeArrowheads="1"/>
          </p:cNvSpPr>
          <p:nvPr>
            <p:ph type="subTitle" idx="1"/>
          </p:nvPr>
        </p:nvSpPr>
        <p:spPr bwMode="auto">
          <a:xfrm>
            <a:off x="266699" y="2216974"/>
            <a:ext cx="8708655" cy="20621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The process adopted by Kangaroo Copper Recycling is efficient in many ways. They collect scrap right from home, offices, and construction sites. Materials such as copper, </a:t>
            </a:r>
            <a:r>
              <a:rPr kumimoji="0" lang="en-US" altLang="en-US" sz="1600" b="0" i="0" u="none" strike="noStrike" cap="none" normalizeH="0" baseline="0" dirty="0" err="1">
                <a:ln>
                  <a:noFill/>
                </a:ln>
                <a:solidFill>
                  <a:srgbClr val="000000"/>
                </a:solidFill>
                <a:effectLst/>
                <a:latin typeface="+mn-lt"/>
              </a:rPr>
              <a:t>aluminium</a:t>
            </a:r>
            <a:r>
              <a:rPr kumimoji="0" lang="en-US" altLang="en-US" sz="1600" b="0" i="0" u="none" strike="noStrike" cap="none" normalizeH="0" baseline="0" dirty="0">
                <a:ln>
                  <a:noFill/>
                </a:ln>
                <a:solidFill>
                  <a:srgbClr val="000000"/>
                </a:solidFill>
                <a:effectLst/>
                <a:latin typeface="+mn-lt"/>
              </a:rPr>
              <a:t>, brass, stainless steel, wiring, and air conditioners are collected.</a:t>
            </a:r>
            <a:endParaRPr lang="en-US" altLang="en-US" sz="1600" dirty="0">
              <a:solidFill>
                <a:srgbClr val="000000"/>
              </a:solidFill>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n-lt"/>
              </a:rPr>
              <a:t>Following collection, they are weighed and paid instantly based on prevailing prices in the market. People are motivated to recycle when this is done, since the process takes a shorter time and is lucrative. People who seek </a:t>
            </a:r>
            <a:r>
              <a:rPr kumimoji="0" lang="en-US" altLang="en-US" sz="1600" b="1" i="0" u="none" strike="noStrike" cap="none" normalizeH="0" baseline="0" dirty="0">
                <a:ln>
                  <a:noFill/>
                </a:ln>
                <a:solidFill>
                  <a:srgbClr val="000000"/>
                </a:solidFill>
                <a:effectLst/>
                <a:latin typeface="+mn-lt"/>
              </a:rPr>
              <a:t>Scrap Metal Singleton</a:t>
            </a:r>
            <a:r>
              <a:rPr kumimoji="0" lang="en-US" altLang="en-US" sz="1600" b="0" i="0" u="none" strike="noStrike" cap="none" normalizeH="0" baseline="0" dirty="0">
                <a:ln>
                  <a:noFill/>
                </a:ln>
                <a:solidFill>
                  <a:srgbClr val="000000"/>
                </a:solidFill>
                <a:effectLst/>
                <a:latin typeface="+mn-lt"/>
              </a:rPr>
              <a:t> take advantage of this simple process.</a:t>
            </a:r>
            <a:endParaRPr kumimoji="0" lang="en-US" altLang="en-US" sz="16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672709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83672" y="2677123"/>
            <a:ext cx="6117127" cy="172570"/>
          </a:xfrm>
          <a:prstGeom prst="rect">
            <a:avLst/>
          </a:prstGeom>
        </p:spPr>
        <p:txBody>
          <a:bodyPr spcFirstLastPara="1" wrap="square" lIns="91425" tIns="91425" rIns="91425" bIns="91425" anchor="b" anchorCtr="0">
            <a:noAutofit/>
          </a:bodyPr>
          <a:lstStyle/>
          <a:p>
            <a:r>
              <a:rPr lang="en-US" sz="3200" b="1" dirty="0"/>
              <a:t>Final Thoughts </a:t>
            </a:r>
            <a:br>
              <a:rPr lang="en-US" sz="3200" b="1" dirty="0"/>
            </a:br>
            <a:endParaRPr lang="en-US" sz="32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538" y="417426"/>
            <a:ext cx="537050" cy="371456"/>
          </a:xfrm>
          <a:prstGeom prst="rect">
            <a:avLst/>
          </a:prstGeom>
        </p:spPr>
      </p:pic>
      <p:sp>
        <p:nvSpPr>
          <p:cNvPr id="4" name="Rectangle 2">
            <a:extLst>
              <a:ext uri="{FF2B5EF4-FFF2-40B4-BE49-F238E27FC236}">
                <a16:creationId xmlns:a16="http://schemas.microsoft.com/office/drawing/2014/main" id="{FA1E1853-A655-30BE-8687-D995A62375C3}"/>
              </a:ext>
            </a:extLst>
          </p:cNvPr>
          <p:cNvSpPr>
            <a:spLocks noChangeArrowheads="1"/>
          </p:cNvSpPr>
          <p:nvPr/>
        </p:nvSpPr>
        <p:spPr bwMode="auto">
          <a:xfrm>
            <a:off x="87514" y="2477069"/>
            <a:ext cx="8968971"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lang="en-US" sz="1600" dirty="0"/>
              <a:t>Recycling metal scraps reduces waste generated, saves the environment, and ensures that your surroundings remain clean. At Kangaroo Copper Recycling, we have all the items required for effective recycling of your metal. </a:t>
            </a:r>
          </a:p>
          <a:p>
            <a:endParaRPr lang="en-US" sz="1600" dirty="0"/>
          </a:p>
          <a:p>
            <a:r>
              <a:rPr lang="en-US" sz="1600" dirty="0"/>
              <a:t>Recycling metal scrap may seem like a small act from your side, but the effect it would have on the environment and your surroundings is massive.</a:t>
            </a:r>
            <a:br>
              <a:rPr lang="en-US" sz="1600" dirty="0"/>
            </a:br>
            <a:endParaRPr lang="en-US" sz="1600" dirty="0"/>
          </a:p>
          <a:p>
            <a:r>
              <a:rPr lang="en-US" sz="1600" b="1" dirty="0"/>
              <a:t>Source: </a:t>
            </a:r>
            <a:r>
              <a:rPr lang="en-US" sz="1600" b="1" dirty="0">
                <a:hlinkClick r:id="rId4"/>
              </a:rPr>
              <a:t>https://news.bangboxonline.com/how-scrap-metal-recycling-supports-singletons-environment</a:t>
            </a:r>
            <a:endParaRPr lang="en-US" sz="1600" b="1" dirty="0"/>
          </a:p>
        </p:txBody>
      </p:sp>
      <p:pic>
        <p:nvPicPr>
          <p:cNvPr id="3" name="Picture 2" descr="A logo with a kangaroo in the middle">
            <a:extLst>
              <a:ext uri="{FF2B5EF4-FFF2-40B4-BE49-F238E27FC236}">
                <a16:creationId xmlns:a16="http://schemas.microsoft.com/office/drawing/2014/main" id="{B518CFE2-7D60-4239-066A-72D7DF2F7F92}"/>
              </a:ext>
            </a:extLst>
          </p:cNvPr>
          <p:cNvPicPr>
            <a:picLocks noChangeAspect="1"/>
          </p:cNvPicPr>
          <p:nvPr/>
        </p:nvPicPr>
        <p:blipFill>
          <a:blip r:embed="rId5"/>
          <a:stretch>
            <a:fillRect/>
          </a:stretch>
        </p:blipFill>
        <p:spPr>
          <a:xfrm>
            <a:off x="6556489" y="68244"/>
            <a:ext cx="2418866" cy="1290856"/>
          </a:xfrm>
          <a:prstGeom prst="rect">
            <a:avLst/>
          </a:prstGeom>
        </p:spPr>
      </p:pic>
    </p:spTree>
    <p:extLst>
      <p:ext uri="{BB962C8B-B14F-4D97-AF65-F5344CB8AC3E}">
        <p14:creationId xmlns:p14="http://schemas.microsoft.com/office/powerpoint/2010/main" val="3273290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subTitle" idx="1"/>
          </p:nvPr>
        </p:nvSpPr>
        <p:spPr>
          <a:xfrm>
            <a:off x="0" y="1319825"/>
            <a:ext cx="9144000" cy="3095700"/>
          </a:xfrm>
          <a:prstGeom prst="rect">
            <a:avLst/>
          </a:prstGeom>
        </p:spPr>
        <p:txBody>
          <a:bodyPr spcFirstLastPara="1" wrap="square" lIns="91425" tIns="91425" rIns="91425" bIns="91425" anchor="t" anchorCtr="0">
            <a:noAutofit/>
          </a:bodyPr>
          <a:lstStyle/>
          <a:p>
            <a:pPr marL="0" lvl="0" indent="0" algn="ctr" rtl="0">
              <a:lnSpc>
                <a:spcPct val="90000"/>
              </a:lnSpc>
              <a:spcBef>
                <a:spcPts val="1000"/>
              </a:spcBef>
              <a:spcAft>
                <a:spcPts val="0"/>
              </a:spcAft>
              <a:buNone/>
            </a:pPr>
            <a:r>
              <a:rPr lang="en" sz="3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Thank You</a:t>
            </a:r>
            <a:endParaRPr sz="400" dirty="0">
              <a:solidFill>
                <a:schemeClr val="dk1"/>
              </a:solidFill>
              <a:highlight>
                <a:schemeClr val="lt1"/>
              </a:highlight>
              <a:latin typeface="Calibri" panose="020F0502020204030204" pitchFamily="34" charset="0"/>
              <a:ea typeface="Calibri" panose="020F0502020204030204" pitchFamily="34" charset="0"/>
              <a:cs typeface="Calibri" panose="020F0502020204030204" pitchFamily="34" charset="0"/>
              <a:sym typeface="Calibri"/>
            </a:endParaRPr>
          </a:p>
          <a:p>
            <a:pPr marL="0" lvl="0" indent="0">
              <a:lnSpc>
                <a:spcPct val="90000"/>
              </a:lnSpc>
              <a:spcBef>
                <a:spcPts val="1000"/>
              </a:spcBef>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Phone: </a:t>
            </a:r>
            <a:r>
              <a:rPr lang="en-IN" sz="2000" dirty="0">
                <a:solidFill>
                  <a:schemeClr val="tx1"/>
                </a:solidFill>
              </a:rPr>
              <a:t>61405404040</a:t>
            </a:r>
            <a:r>
              <a:rPr lang="en-IN" dirty="0"/>
              <a:t> </a:t>
            </a:r>
          </a:p>
          <a:p>
            <a:pPr marL="0" lvl="0" indent="0">
              <a:lnSpc>
                <a:spcPct val="90000"/>
              </a:lnSpc>
              <a:spcBef>
                <a:spcPts val="1000"/>
              </a:spcBef>
            </a:pPr>
            <a:r>
              <a:rPr lang="en"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Website: </a:t>
            </a:r>
            <a:r>
              <a:rPr lang="en-IN" sz="2000" u="sng" dirty="0">
                <a:hlinkClick r:id="rId3"/>
              </a:rPr>
              <a:t>https://kangaroocopperrecycling.com.au/ </a:t>
            </a:r>
            <a:endParaRPr sz="2000" dirty="0">
              <a:solidFill>
                <a:srgbClr val="0E101A"/>
              </a:solidFill>
              <a:latin typeface="Calibri" panose="020F0502020204030204" pitchFamily="34" charset="0"/>
              <a:ea typeface="Calibri" panose="020F0502020204030204" pitchFamily="34" charset="0"/>
              <a:cs typeface="Calibri" panose="020F0502020204030204" pitchFamily="34" charset="0"/>
              <a:sym typeface="Calibri"/>
            </a:endParaRPr>
          </a:p>
        </p:txBody>
      </p:sp>
      <p:pic>
        <p:nvPicPr>
          <p:cNvPr id="2" name="Picture 1" descr="A logo with a kangaroo in the middle">
            <a:extLst>
              <a:ext uri="{FF2B5EF4-FFF2-40B4-BE49-F238E27FC236}">
                <a16:creationId xmlns:a16="http://schemas.microsoft.com/office/drawing/2014/main" id="{81D646F8-098E-D4E4-C6C6-CC00123A4C06}"/>
              </a:ext>
            </a:extLst>
          </p:cNvPr>
          <p:cNvPicPr>
            <a:picLocks noChangeAspect="1"/>
          </p:cNvPicPr>
          <p:nvPr/>
        </p:nvPicPr>
        <p:blipFill>
          <a:blip r:embed="rId4"/>
          <a:stretch>
            <a:fillRect/>
          </a:stretch>
        </p:blipFill>
        <p:spPr>
          <a:xfrm>
            <a:off x="3142729" y="3413424"/>
            <a:ext cx="2418866" cy="1290856"/>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435</Words>
  <Application>Microsoft Office PowerPoint</Application>
  <PresentationFormat>On-screen Show (16:9)</PresentationFormat>
  <Paragraphs>29</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Simple Light</vt:lpstr>
      <vt:lpstr>How Scrap Metal Recycling Supports Singleton’s Environment</vt:lpstr>
      <vt:lpstr>How Recycling Helps Save the Environment</vt:lpstr>
      <vt:lpstr>Reduction Of Waste in Landfills </vt:lpstr>
      <vt:lpstr>Effective Collection and Processing</vt:lpstr>
      <vt:lpstr>Final Thoughts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Retroid Pocket 3plus</dc:title>
  <dc:creator>EZSL-3</dc:creator>
  <cp:lastModifiedBy>Aman Bhardwaj</cp:lastModifiedBy>
  <cp:revision>83</cp:revision>
  <dcterms:modified xsi:type="dcterms:W3CDTF">2026-04-24T06:42:43Z</dcterms:modified>
</cp:coreProperties>
</file>